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87" r:id="rId5"/>
    <p:sldId id="264" r:id="rId6"/>
    <p:sldId id="261" r:id="rId7"/>
    <p:sldId id="262" r:id="rId8"/>
    <p:sldId id="265" r:id="rId9"/>
    <p:sldId id="260" r:id="rId10"/>
    <p:sldId id="284" r:id="rId11"/>
    <p:sldId id="290" r:id="rId12"/>
    <p:sldId id="289" r:id="rId13"/>
    <p:sldId id="266" r:id="rId14"/>
    <p:sldId id="273" r:id="rId15"/>
    <p:sldId id="269" r:id="rId16"/>
    <p:sldId id="268" r:id="rId17"/>
    <p:sldId id="274" r:id="rId18"/>
    <p:sldId id="275" r:id="rId19"/>
    <p:sldId id="259" r:id="rId20"/>
    <p:sldId id="288" r:id="rId21"/>
    <p:sldId id="267" r:id="rId22"/>
    <p:sldId id="270" r:id="rId23"/>
    <p:sldId id="271" r:id="rId24"/>
    <p:sldId id="279" r:id="rId25"/>
    <p:sldId id="277" r:id="rId26"/>
    <p:sldId id="278" r:id="rId27"/>
    <p:sldId id="283" r:id="rId28"/>
    <p:sldId id="281" r:id="rId29"/>
    <p:sldId id="282" r:id="rId30"/>
    <p:sldId id="285" r:id="rId31"/>
    <p:sldId id="291" r:id="rId32"/>
    <p:sldId id="292" r:id="rId33"/>
    <p:sldId id="286" r:id="rId34"/>
    <p:sldId id="293" r:id="rId35"/>
    <p:sldId id="280" r:id="rId36"/>
  </p:sldIdLst>
  <p:sldSz cx="12192000" cy="6858000"/>
  <p:notesSz cx="6858000" cy="9144000"/>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73" d="100"/>
          <a:sy n="73" d="100"/>
        </p:scale>
        <p:origin x="40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webp>
</file>

<file path=ppt/media/image10.webp>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png>
</file>

<file path=ppt/media/image29.png>
</file>

<file path=ppt/media/image3.jpg>
</file>

<file path=ppt/media/image30.png>
</file>

<file path=ppt/media/image31.png>
</file>

<file path=ppt/media/image32.jpg>
</file>

<file path=ppt/media/image33.png>
</file>

<file path=ppt/media/image34.jpeg>
</file>

<file path=ppt/media/image35.jpeg>
</file>

<file path=ppt/media/image4.jpg>
</file>

<file path=ppt/media/image5.webp>
</file>

<file path=ppt/media/image6.jpg>
</file>

<file path=ppt/media/image7.webp>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Διαφάνεια τίτλου">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21C87592-33C0-040B-4FD7-67DC9DA16DDF}"/>
              </a:ext>
            </a:extLst>
          </p:cNvPr>
          <p:cNvSpPr>
            <a:spLocks noGrp="1"/>
          </p:cNvSpPr>
          <p:nvPr>
            <p:ph type="ctrTitle"/>
          </p:nvPr>
        </p:nvSpPr>
        <p:spPr>
          <a:xfrm>
            <a:off x="1524000" y="1122363"/>
            <a:ext cx="9144000" cy="2387600"/>
          </a:xfrm>
        </p:spPr>
        <p:txBody>
          <a:bodyPr anchor="b"/>
          <a:lstStyle>
            <a:lvl1pPr algn="ctr">
              <a:defRPr sz="6000"/>
            </a:lvl1pPr>
          </a:lstStyle>
          <a:p>
            <a:r>
              <a:rPr lang="el-GR"/>
              <a:t>Κάντε κλικ για να επεξεργαστείτε τον τίτλο υποδείγματος</a:t>
            </a:r>
          </a:p>
        </p:txBody>
      </p:sp>
      <p:sp>
        <p:nvSpPr>
          <p:cNvPr id="3" name="Υπότιτλος 2">
            <a:extLst>
              <a:ext uri="{FF2B5EF4-FFF2-40B4-BE49-F238E27FC236}">
                <a16:creationId xmlns:a16="http://schemas.microsoft.com/office/drawing/2014/main" id="{9D666AD6-3EB1-8E78-C861-C31341D82D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a:t>Κάντε κλικ για να επεξεργαστείτε τον υπότιτλο του υποδείγματος</a:t>
            </a:r>
          </a:p>
        </p:txBody>
      </p:sp>
      <p:sp>
        <p:nvSpPr>
          <p:cNvPr id="4" name="Θέση ημερομηνίας 3">
            <a:extLst>
              <a:ext uri="{FF2B5EF4-FFF2-40B4-BE49-F238E27FC236}">
                <a16:creationId xmlns:a16="http://schemas.microsoft.com/office/drawing/2014/main" id="{EEE5100F-EF16-1F44-469B-63BDDFEC9927}"/>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5" name="Θέση υποσέλιδου 4">
            <a:extLst>
              <a:ext uri="{FF2B5EF4-FFF2-40B4-BE49-F238E27FC236}">
                <a16:creationId xmlns:a16="http://schemas.microsoft.com/office/drawing/2014/main" id="{7E7AC695-B977-9DC1-3690-097BEEC74D45}"/>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96B1D52F-1FC2-1D85-B84E-E4C473804879}"/>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11413568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792564D-7325-13B2-C767-62B465CF763E}"/>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58DD53B1-5C35-186B-259C-DCA1A386737E}"/>
              </a:ext>
            </a:extLst>
          </p:cNvPr>
          <p:cNvSpPr>
            <a:spLocks noGrp="1"/>
          </p:cNvSpPr>
          <p:nvPr>
            <p:ph type="body" orient="vert" idx="1"/>
          </p:nvPr>
        </p:nvSpPr>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C6A7196F-0981-4839-9AE3-B92F0F6CD6E4}"/>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5" name="Θέση υποσέλιδου 4">
            <a:extLst>
              <a:ext uri="{FF2B5EF4-FFF2-40B4-BE49-F238E27FC236}">
                <a16:creationId xmlns:a16="http://schemas.microsoft.com/office/drawing/2014/main" id="{1ED9EF3D-6809-B9DA-5C1C-0776E3F86BFD}"/>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FE13D70D-3C9F-BD42-A50D-AB766266E9C7}"/>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13502361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Κατακόρυφος τίτλος και Κείμενο">
    <p:spTree>
      <p:nvGrpSpPr>
        <p:cNvPr id="1" name=""/>
        <p:cNvGrpSpPr/>
        <p:nvPr/>
      </p:nvGrpSpPr>
      <p:grpSpPr>
        <a:xfrm>
          <a:off x="0" y="0"/>
          <a:ext cx="0" cy="0"/>
          <a:chOff x="0" y="0"/>
          <a:chExt cx="0" cy="0"/>
        </a:xfrm>
      </p:grpSpPr>
      <p:sp>
        <p:nvSpPr>
          <p:cNvPr id="2" name="Κατακόρυφος τίτλος 1">
            <a:extLst>
              <a:ext uri="{FF2B5EF4-FFF2-40B4-BE49-F238E27FC236}">
                <a16:creationId xmlns:a16="http://schemas.microsoft.com/office/drawing/2014/main" id="{37F7D103-21A0-D9D1-DEBF-0BCC177E9E61}"/>
              </a:ext>
            </a:extLst>
          </p:cNvPr>
          <p:cNvSpPr>
            <a:spLocks noGrp="1"/>
          </p:cNvSpPr>
          <p:nvPr>
            <p:ph type="title" orient="vert"/>
          </p:nvPr>
        </p:nvSpPr>
        <p:spPr>
          <a:xfrm>
            <a:off x="8724900" y="365125"/>
            <a:ext cx="2628900" cy="5811838"/>
          </a:xfrm>
        </p:spPr>
        <p:txBody>
          <a:bodyPr vert="eaVert"/>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03551EBA-E284-AA44-54C6-CBEF5BC0B0E8}"/>
              </a:ext>
            </a:extLst>
          </p:cNvPr>
          <p:cNvSpPr>
            <a:spLocks noGrp="1"/>
          </p:cNvSpPr>
          <p:nvPr>
            <p:ph type="body" orient="vert" idx="1"/>
          </p:nvPr>
        </p:nvSpPr>
        <p:spPr>
          <a:xfrm>
            <a:off x="838200" y="365125"/>
            <a:ext cx="7734300" cy="5811838"/>
          </a:xfrm>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54FD66ED-6AC7-0570-7E6A-9B4B0BA52192}"/>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5" name="Θέση υποσέλιδου 4">
            <a:extLst>
              <a:ext uri="{FF2B5EF4-FFF2-40B4-BE49-F238E27FC236}">
                <a16:creationId xmlns:a16="http://schemas.microsoft.com/office/drawing/2014/main" id="{45ED41CE-7645-B9B3-2434-F53BBDD82C55}"/>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566AF048-44C5-DD8D-6AC4-CCC26797E2FC}"/>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1536587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B9A9714E-56F9-8453-77CB-7EB6AEF137CB}"/>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D0DBFDFE-CE1C-22C2-5BCC-DCD8C1448874}"/>
              </a:ext>
            </a:extLst>
          </p:cNvPr>
          <p:cNvSpPr>
            <a:spLocks noGrp="1"/>
          </p:cNvSpPr>
          <p:nvPr>
            <p:ph idx="1"/>
          </p:nvPr>
        </p:nvSpPr>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C22BF19E-25DB-303F-1C8B-FDF718E096A5}"/>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5" name="Θέση υποσέλιδου 4">
            <a:extLst>
              <a:ext uri="{FF2B5EF4-FFF2-40B4-BE49-F238E27FC236}">
                <a16:creationId xmlns:a16="http://schemas.microsoft.com/office/drawing/2014/main" id="{0DB84A39-1656-4E78-57AA-1B7B7D757006}"/>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3BE1126A-82BA-9667-C38E-40133B35DE5C}"/>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1624127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Κεφαλίδα ενότητα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CB9D8B2B-DA8C-A116-8C8C-D8508002FC92}"/>
              </a:ext>
            </a:extLst>
          </p:cNvPr>
          <p:cNvSpPr>
            <a:spLocks noGrp="1"/>
          </p:cNvSpPr>
          <p:nvPr>
            <p:ph type="title"/>
          </p:nvPr>
        </p:nvSpPr>
        <p:spPr>
          <a:xfrm>
            <a:off x="831850" y="1709738"/>
            <a:ext cx="10515600" cy="2852737"/>
          </a:xfrm>
        </p:spPr>
        <p:txBody>
          <a:bodyPr anchor="b"/>
          <a:lstStyle>
            <a:lvl1pPr>
              <a:defRPr sz="6000"/>
            </a:lvl1p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8A14291D-5A02-EA40-896A-0B9E389103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l-GR"/>
              <a:t>Στυλ κειμένου υποδείγματος</a:t>
            </a:r>
          </a:p>
        </p:txBody>
      </p:sp>
      <p:sp>
        <p:nvSpPr>
          <p:cNvPr id="4" name="Θέση ημερομηνίας 3">
            <a:extLst>
              <a:ext uri="{FF2B5EF4-FFF2-40B4-BE49-F238E27FC236}">
                <a16:creationId xmlns:a16="http://schemas.microsoft.com/office/drawing/2014/main" id="{FC3F4C5E-EF1B-BBE0-9E8D-590B40E951FA}"/>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5" name="Θέση υποσέλιδου 4">
            <a:extLst>
              <a:ext uri="{FF2B5EF4-FFF2-40B4-BE49-F238E27FC236}">
                <a16:creationId xmlns:a16="http://schemas.microsoft.com/office/drawing/2014/main" id="{39AF2F3C-14FB-8222-B9C9-CAE32E274D28}"/>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2950C44E-E9A5-B12D-8971-2B5AD6FCB859}"/>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560037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E44223E-853D-8A51-5953-3ECFA9D8F702}"/>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A20298B6-6A4C-1E22-1FFF-2374B8C2AAD6}"/>
              </a:ext>
            </a:extLst>
          </p:cNvPr>
          <p:cNvSpPr>
            <a:spLocks noGrp="1"/>
          </p:cNvSpPr>
          <p:nvPr>
            <p:ph sz="half" idx="1"/>
          </p:nvPr>
        </p:nvSpPr>
        <p:spPr>
          <a:xfrm>
            <a:off x="838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περιεχομένου 3">
            <a:extLst>
              <a:ext uri="{FF2B5EF4-FFF2-40B4-BE49-F238E27FC236}">
                <a16:creationId xmlns:a16="http://schemas.microsoft.com/office/drawing/2014/main" id="{5A9BAC58-AD69-94FC-8081-E8E0FB5EF809}"/>
              </a:ext>
            </a:extLst>
          </p:cNvPr>
          <p:cNvSpPr>
            <a:spLocks noGrp="1"/>
          </p:cNvSpPr>
          <p:nvPr>
            <p:ph sz="half" idx="2"/>
          </p:nvPr>
        </p:nvSpPr>
        <p:spPr>
          <a:xfrm>
            <a:off x="6172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ημερομηνίας 4">
            <a:extLst>
              <a:ext uri="{FF2B5EF4-FFF2-40B4-BE49-F238E27FC236}">
                <a16:creationId xmlns:a16="http://schemas.microsoft.com/office/drawing/2014/main" id="{F45990FA-8B9C-5DB7-F549-1A907AFF1523}"/>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6" name="Θέση υποσέλιδου 5">
            <a:extLst>
              <a:ext uri="{FF2B5EF4-FFF2-40B4-BE49-F238E27FC236}">
                <a16:creationId xmlns:a16="http://schemas.microsoft.com/office/drawing/2014/main" id="{6CE63217-7A96-93D2-6F67-30EECAE06E69}"/>
              </a:ext>
            </a:extLst>
          </p:cNvPr>
          <p:cNvSpPr>
            <a:spLocks noGrp="1"/>
          </p:cNvSpPr>
          <p:nvPr>
            <p:ph type="ftr" sz="quarter" idx="11"/>
          </p:nvPr>
        </p:nvSpPr>
        <p:spPr/>
        <p:txBody>
          <a:bodyPr/>
          <a:lstStyle/>
          <a:p>
            <a:endParaRPr lang="el-GR"/>
          </a:p>
        </p:txBody>
      </p:sp>
      <p:sp>
        <p:nvSpPr>
          <p:cNvPr id="7" name="Θέση αριθμού διαφάνειας 6">
            <a:extLst>
              <a:ext uri="{FF2B5EF4-FFF2-40B4-BE49-F238E27FC236}">
                <a16:creationId xmlns:a16="http://schemas.microsoft.com/office/drawing/2014/main" id="{EFE5A912-A6E7-8FD1-656B-6030893F629C}"/>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2761013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D6754311-1239-7E18-B9F4-E43AD132E2DA}"/>
              </a:ext>
            </a:extLst>
          </p:cNvPr>
          <p:cNvSpPr>
            <a:spLocks noGrp="1"/>
          </p:cNvSpPr>
          <p:nvPr>
            <p:ph type="title"/>
          </p:nvPr>
        </p:nvSpPr>
        <p:spPr>
          <a:xfrm>
            <a:off x="839788" y="365125"/>
            <a:ext cx="10515600" cy="1325563"/>
          </a:xfrm>
        </p:spPr>
        <p:txBody>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EB6F8A9C-29AE-D1EC-ED15-79E3FC44C0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4" name="Θέση περιεχομένου 3">
            <a:extLst>
              <a:ext uri="{FF2B5EF4-FFF2-40B4-BE49-F238E27FC236}">
                <a16:creationId xmlns:a16="http://schemas.microsoft.com/office/drawing/2014/main" id="{5776E709-73F3-E17B-0283-5FECA3E2F4FD}"/>
              </a:ext>
            </a:extLst>
          </p:cNvPr>
          <p:cNvSpPr>
            <a:spLocks noGrp="1"/>
          </p:cNvSpPr>
          <p:nvPr>
            <p:ph sz="half" idx="2"/>
          </p:nvPr>
        </p:nvSpPr>
        <p:spPr>
          <a:xfrm>
            <a:off x="839788" y="2505075"/>
            <a:ext cx="5157787"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κειμένου 4">
            <a:extLst>
              <a:ext uri="{FF2B5EF4-FFF2-40B4-BE49-F238E27FC236}">
                <a16:creationId xmlns:a16="http://schemas.microsoft.com/office/drawing/2014/main" id="{5EC489C2-FBBF-A311-C779-7A7F4847F9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6" name="Θέση περιεχομένου 5">
            <a:extLst>
              <a:ext uri="{FF2B5EF4-FFF2-40B4-BE49-F238E27FC236}">
                <a16:creationId xmlns:a16="http://schemas.microsoft.com/office/drawing/2014/main" id="{3A5DF856-8389-0278-D58B-BF3F79D724B0}"/>
              </a:ext>
            </a:extLst>
          </p:cNvPr>
          <p:cNvSpPr>
            <a:spLocks noGrp="1"/>
          </p:cNvSpPr>
          <p:nvPr>
            <p:ph sz="quarter" idx="4"/>
          </p:nvPr>
        </p:nvSpPr>
        <p:spPr>
          <a:xfrm>
            <a:off x="6172200" y="2505075"/>
            <a:ext cx="5183188"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7" name="Θέση ημερομηνίας 6">
            <a:extLst>
              <a:ext uri="{FF2B5EF4-FFF2-40B4-BE49-F238E27FC236}">
                <a16:creationId xmlns:a16="http://schemas.microsoft.com/office/drawing/2014/main" id="{22679E6D-7186-7528-DB58-B6FE2C6D5228}"/>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8" name="Θέση υποσέλιδου 7">
            <a:extLst>
              <a:ext uri="{FF2B5EF4-FFF2-40B4-BE49-F238E27FC236}">
                <a16:creationId xmlns:a16="http://schemas.microsoft.com/office/drawing/2014/main" id="{149B5A81-5D0F-1EB9-EE6E-121A954DBD56}"/>
              </a:ext>
            </a:extLst>
          </p:cNvPr>
          <p:cNvSpPr>
            <a:spLocks noGrp="1"/>
          </p:cNvSpPr>
          <p:nvPr>
            <p:ph type="ftr" sz="quarter" idx="11"/>
          </p:nvPr>
        </p:nvSpPr>
        <p:spPr/>
        <p:txBody>
          <a:bodyPr/>
          <a:lstStyle/>
          <a:p>
            <a:endParaRPr lang="el-GR"/>
          </a:p>
        </p:txBody>
      </p:sp>
      <p:sp>
        <p:nvSpPr>
          <p:cNvPr id="9" name="Θέση αριθμού διαφάνειας 8">
            <a:extLst>
              <a:ext uri="{FF2B5EF4-FFF2-40B4-BE49-F238E27FC236}">
                <a16:creationId xmlns:a16="http://schemas.microsoft.com/office/drawing/2014/main" id="{417784F8-C7B3-8437-7015-B6D6639B6A21}"/>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369756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0C0FF95C-1AAD-851B-AF50-8CF1343457B0}"/>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ημερομηνίας 2">
            <a:extLst>
              <a:ext uri="{FF2B5EF4-FFF2-40B4-BE49-F238E27FC236}">
                <a16:creationId xmlns:a16="http://schemas.microsoft.com/office/drawing/2014/main" id="{0E4A51AC-6A8F-1605-9314-324FBDB043B4}"/>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4" name="Θέση υποσέλιδου 3">
            <a:extLst>
              <a:ext uri="{FF2B5EF4-FFF2-40B4-BE49-F238E27FC236}">
                <a16:creationId xmlns:a16="http://schemas.microsoft.com/office/drawing/2014/main" id="{0FA91D6B-65B2-8CC1-45D8-0E296AF42476}"/>
              </a:ext>
            </a:extLst>
          </p:cNvPr>
          <p:cNvSpPr>
            <a:spLocks noGrp="1"/>
          </p:cNvSpPr>
          <p:nvPr>
            <p:ph type="ftr" sz="quarter" idx="11"/>
          </p:nvPr>
        </p:nvSpPr>
        <p:spPr/>
        <p:txBody>
          <a:bodyPr/>
          <a:lstStyle/>
          <a:p>
            <a:endParaRPr lang="el-GR"/>
          </a:p>
        </p:txBody>
      </p:sp>
      <p:sp>
        <p:nvSpPr>
          <p:cNvPr id="5" name="Θέση αριθμού διαφάνειας 4">
            <a:extLst>
              <a:ext uri="{FF2B5EF4-FFF2-40B4-BE49-F238E27FC236}">
                <a16:creationId xmlns:a16="http://schemas.microsoft.com/office/drawing/2014/main" id="{CF66D5E6-C194-30A7-3072-53FDD2BA4405}"/>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72483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Κενό">
    <p:spTree>
      <p:nvGrpSpPr>
        <p:cNvPr id="1" name=""/>
        <p:cNvGrpSpPr/>
        <p:nvPr/>
      </p:nvGrpSpPr>
      <p:grpSpPr>
        <a:xfrm>
          <a:off x="0" y="0"/>
          <a:ext cx="0" cy="0"/>
          <a:chOff x="0" y="0"/>
          <a:chExt cx="0" cy="0"/>
        </a:xfrm>
      </p:grpSpPr>
      <p:sp>
        <p:nvSpPr>
          <p:cNvPr id="2" name="Θέση ημερομηνίας 1">
            <a:extLst>
              <a:ext uri="{FF2B5EF4-FFF2-40B4-BE49-F238E27FC236}">
                <a16:creationId xmlns:a16="http://schemas.microsoft.com/office/drawing/2014/main" id="{11635C0F-B01D-4D28-A526-3832F36B83EC}"/>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3" name="Θέση υποσέλιδου 2">
            <a:extLst>
              <a:ext uri="{FF2B5EF4-FFF2-40B4-BE49-F238E27FC236}">
                <a16:creationId xmlns:a16="http://schemas.microsoft.com/office/drawing/2014/main" id="{1857B204-B1E6-E81A-8274-5018AE93D451}"/>
              </a:ext>
            </a:extLst>
          </p:cNvPr>
          <p:cNvSpPr>
            <a:spLocks noGrp="1"/>
          </p:cNvSpPr>
          <p:nvPr>
            <p:ph type="ftr" sz="quarter" idx="11"/>
          </p:nvPr>
        </p:nvSpPr>
        <p:spPr/>
        <p:txBody>
          <a:bodyPr/>
          <a:lstStyle/>
          <a:p>
            <a:endParaRPr lang="el-GR"/>
          </a:p>
        </p:txBody>
      </p:sp>
      <p:sp>
        <p:nvSpPr>
          <p:cNvPr id="4" name="Θέση αριθμού διαφάνειας 3">
            <a:extLst>
              <a:ext uri="{FF2B5EF4-FFF2-40B4-BE49-F238E27FC236}">
                <a16:creationId xmlns:a16="http://schemas.microsoft.com/office/drawing/2014/main" id="{4A700151-5EDF-A1EB-0715-D03379447804}"/>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4029201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Περιεχόμενο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29C3D542-EC97-1A67-8100-AF2557090725}"/>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93C04FA2-6BAA-AC7C-4211-83FA0A8356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κειμένου 3">
            <a:extLst>
              <a:ext uri="{FF2B5EF4-FFF2-40B4-BE49-F238E27FC236}">
                <a16:creationId xmlns:a16="http://schemas.microsoft.com/office/drawing/2014/main" id="{84ED4C62-EDAF-224B-2D88-44FC23E1B2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D62B5207-30FE-B118-85CB-B5F5ADB68362}"/>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6" name="Θέση υποσέλιδου 5">
            <a:extLst>
              <a:ext uri="{FF2B5EF4-FFF2-40B4-BE49-F238E27FC236}">
                <a16:creationId xmlns:a16="http://schemas.microsoft.com/office/drawing/2014/main" id="{8C9935D9-F6DC-E3FA-4535-2BC126C49F3C}"/>
              </a:ext>
            </a:extLst>
          </p:cNvPr>
          <p:cNvSpPr>
            <a:spLocks noGrp="1"/>
          </p:cNvSpPr>
          <p:nvPr>
            <p:ph type="ftr" sz="quarter" idx="11"/>
          </p:nvPr>
        </p:nvSpPr>
        <p:spPr/>
        <p:txBody>
          <a:bodyPr/>
          <a:lstStyle/>
          <a:p>
            <a:endParaRPr lang="el-GR"/>
          </a:p>
        </p:txBody>
      </p:sp>
      <p:sp>
        <p:nvSpPr>
          <p:cNvPr id="7" name="Θέση αριθμού διαφάνειας 6">
            <a:extLst>
              <a:ext uri="{FF2B5EF4-FFF2-40B4-BE49-F238E27FC236}">
                <a16:creationId xmlns:a16="http://schemas.microsoft.com/office/drawing/2014/main" id="{8455F0D9-6175-C015-B9FA-1567DDB1B47F}"/>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2689615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Εικόνα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3766883-66A1-DA17-9435-AE047A82208C}"/>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εικόνας 2">
            <a:extLst>
              <a:ext uri="{FF2B5EF4-FFF2-40B4-BE49-F238E27FC236}">
                <a16:creationId xmlns:a16="http://schemas.microsoft.com/office/drawing/2014/main" id="{5E8175A0-6DA0-F3A7-D9A8-6D1C0A194A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l-GR"/>
          </a:p>
        </p:txBody>
      </p:sp>
      <p:sp>
        <p:nvSpPr>
          <p:cNvPr id="4" name="Θέση κειμένου 3">
            <a:extLst>
              <a:ext uri="{FF2B5EF4-FFF2-40B4-BE49-F238E27FC236}">
                <a16:creationId xmlns:a16="http://schemas.microsoft.com/office/drawing/2014/main" id="{61B59F82-E4B9-084E-B753-053A5C7674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583D2CDC-C9D9-2FC8-B631-00549DFF7A98}"/>
              </a:ext>
            </a:extLst>
          </p:cNvPr>
          <p:cNvSpPr>
            <a:spLocks noGrp="1"/>
          </p:cNvSpPr>
          <p:nvPr>
            <p:ph type="dt" sz="half" idx="10"/>
          </p:nvPr>
        </p:nvSpPr>
        <p:spPr/>
        <p:txBody>
          <a:bodyPr/>
          <a:lstStyle/>
          <a:p>
            <a:fld id="{D82AA3C2-698B-4BB0-9E57-40F9C16DBD77}" type="datetimeFigureOut">
              <a:rPr lang="el-GR" smtClean="0"/>
              <a:t>6/6/2023</a:t>
            </a:fld>
            <a:endParaRPr lang="el-GR"/>
          </a:p>
        </p:txBody>
      </p:sp>
      <p:sp>
        <p:nvSpPr>
          <p:cNvPr id="6" name="Θέση υποσέλιδου 5">
            <a:extLst>
              <a:ext uri="{FF2B5EF4-FFF2-40B4-BE49-F238E27FC236}">
                <a16:creationId xmlns:a16="http://schemas.microsoft.com/office/drawing/2014/main" id="{B5733D4B-8D8E-3C80-51F5-0D54179A6282}"/>
              </a:ext>
            </a:extLst>
          </p:cNvPr>
          <p:cNvSpPr>
            <a:spLocks noGrp="1"/>
          </p:cNvSpPr>
          <p:nvPr>
            <p:ph type="ftr" sz="quarter" idx="11"/>
          </p:nvPr>
        </p:nvSpPr>
        <p:spPr/>
        <p:txBody>
          <a:bodyPr/>
          <a:lstStyle/>
          <a:p>
            <a:endParaRPr lang="el-GR"/>
          </a:p>
        </p:txBody>
      </p:sp>
      <p:sp>
        <p:nvSpPr>
          <p:cNvPr id="7" name="Θέση αριθμού διαφάνειας 6">
            <a:extLst>
              <a:ext uri="{FF2B5EF4-FFF2-40B4-BE49-F238E27FC236}">
                <a16:creationId xmlns:a16="http://schemas.microsoft.com/office/drawing/2014/main" id="{F04BA969-81D6-5C1B-B650-1DAAD2206223}"/>
              </a:ext>
            </a:extLst>
          </p:cNvPr>
          <p:cNvSpPr>
            <a:spLocks noGrp="1"/>
          </p:cNvSpPr>
          <p:nvPr>
            <p:ph type="sldNum" sz="quarter" idx="12"/>
          </p:nvPr>
        </p:nvSpPr>
        <p:spPr/>
        <p:txBody>
          <a:bodyPr/>
          <a:lstStyle/>
          <a:p>
            <a:fld id="{AA09912E-18B1-4E53-BB6A-76606A102464}" type="slidenum">
              <a:rPr lang="el-GR" smtClean="0"/>
              <a:t>‹#›</a:t>
            </a:fld>
            <a:endParaRPr lang="el-GR"/>
          </a:p>
        </p:txBody>
      </p:sp>
    </p:spTree>
    <p:extLst>
      <p:ext uri="{BB962C8B-B14F-4D97-AF65-F5344CB8AC3E}">
        <p14:creationId xmlns:p14="http://schemas.microsoft.com/office/powerpoint/2010/main" val="670175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τίτλου 1">
            <a:extLst>
              <a:ext uri="{FF2B5EF4-FFF2-40B4-BE49-F238E27FC236}">
                <a16:creationId xmlns:a16="http://schemas.microsoft.com/office/drawing/2014/main" id="{AC2AB0FB-0DF5-22A1-E11D-15BE564A11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56D66CA0-1B07-DDF7-5960-D925A49195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93000D90-9127-7319-C387-9333F7E440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2AA3C2-698B-4BB0-9E57-40F9C16DBD77}" type="datetimeFigureOut">
              <a:rPr lang="el-GR" smtClean="0"/>
              <a:t>6/6/2023</a:t>
            </a:fld>
            <a:endParaRPr lang="el-GR"/>
          </a:p>
        </p:txBody>
      </p:sp>
      <p:sp>
        <p:nvSpPr>
          <p:cNvPr id="5" name="Θέση υποσέλιδου 4">
            <a:extLst>
              <a:ext uri="{FF2B5EF4-FFF2-40B4-BE49-F238E27FC236}">
                <a16:creationId xmlns:a16="http://schemas.microsoft.com/office/drawing/2014/main" id="{EAC25F6E-AD9D-E3BE-AA90-5AF30D1324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l-GR"/>
          </a:p>
        </p:txBody>
      </p:sp>
      <p:sp>
        <p:nvSpPr>
          <p:cNvPr id="6" name="Θέση αριθμού διαφάνειας 5">
            <a:extLst>
              <a:ext uri="{FF2B5EF4-FFF2-40B4-BE49-F238E27FC236}">
                <a16:creationId xmlns:a16="http://schemas.microsoft.com/office/drawing/2014/main" id="{272674E3-C1E3-6A6B-1C5D-A1CA2DE524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09912E-18B1-4E53-BB6A-76606A102464}" type="slidenum">
              <a:rPr lang="el-GR" smtClean="0"/>
              <a:t>‹#›</a:t>
            </a:fld>
            <a:endParaRPr lang="el-GR"/>
          </a:p>
        </p:txBody>
      </p:sp>
    </p:spTree>
    <p:extLst>
      <p:ext uri="{BB962C8B-B14F-4D97-AF65-F5344CB8AC3E}">
        <p14:creationId xmlns:p14="http://schemas.microsoft.com/office/powerpoint/2010/main" val="27288848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webp"/><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view.genial.ly/6204e647c0e27700186e29d1/interactive-image-zwa-ths-elladas-poy-apeiloyntai-me-e3afanish"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youtube.com/watch?v=cmWAAh9r6Nc&amp;t=5s" TargetMode="External"/><Relationship Id="rId2" Type="http://schemas.openxmlformats.org/officeDocument/2006/relationships/hyperlink" Target="https://www.youtube.com/watch?v=V_F0pYOf9pY" TargetMode="External"/><Relationship Id="rId1" Type="http://schemas.openxmlformats.org/officeDocument/2006/relationships/slideLayout" Target="../slideLayouts/slideLayout2.xml"/><Relationship Id="rId4" Type="http://schemas.openxmlformats.org/officeDocument/2006/relationships/hyperlink" Target="https://www.youtube.com/watch?v=amPdtOrXCzw&amp;t=46s"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youtube.com/watch?v=qjJWUOrSPng" TargetMode="External"/><Relationship Id="rId3" Type="http://schemas.openxmlformats.org/officeDocument/2006/relationships/hyperlink" Target="https://youtu.be/n4dVz0CjbCw" TargetMode="External"/><Relationship Id="rId7" Type="http://schemas.openxmlformats.org/officeDocument/2006/relationships/hyperlink" Target="https://www.youtube.com/watch?v=15_oYjWUjqM" TargetMode="External"/><Relationship Id="rId2" Type="http://schemas.openxmlformats.org/officeDocument/2006/relationships/hyperlink" Target="https://www.youtube.com/watch?v=Giek094C_l4" TargetMode="External"/><Relationship Id="rId1" Type="http://schemas.openxmlformats.org/officeDocument/2006/relationships/slideLayout" Target="../slideLayouts/slideLayout2.xml"/><Relationship Id="rId6" Type="http://schemas.openxmlformats.org/officeDocument/2006/relationships/hyperlink" Target="https://www.youtube.com/watch?v=nE1n9PNUmbY" TargetMode="External"/><Relationship Id="rId5" Type="http://schemas.openxmlformats.org/officeDocument/2006/relationships/hyperlink" Target="https://www.youtube.com/watch?v=5Bx6IvT4fFg" TargetMode="External"/><Relationship Id="rId4" Type="http://schemas.openxmlformats.org/officeDocument/2006/relationships/hyperlink" Target="https://www.youtube.com/watch?v=464PuLru0YY"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youtube.com/watch?v=FDHWFf6JwQQ" TargetMode="External"/><Relationship Id="rId2" Type="http://schemas.openxmlformats.org/officeDocument/2006/relationships/hyperlink" Target="https://www.kindykids.gr/teachers-material/various-topics/494-zwa-eksafanisi.html" TargetMode="External"/><Relationship Id="rId1" Type="http://schemas.openxmlformats.org/officeDocument/2006/relationships/slideLayout" Target="../slideLayouts/slideLayout2.xml"/><Relationship Id="rId4" Type="http://schemas.openxmlformats.org/officeDocument/2006/relationships/hyperlink" Target="http://photodentro.edu.gr/aggregator/lo/photodentro-lor-8521-3465"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web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l.wikipedia.org/wiki/%CE%9B%CE%B9%CE%B3%CE%BD%CE%AF%CF%84%CE%B7%CF%82"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web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web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6BCD4DE-E089-3C45-2A44-87090194ED87}"/>
              </a:ext>
            </a:extLst>
          </p:cNvPr>
          <p:cNvSpPr>
            <a:spLocks noGrp="1"/>
          </p:cNvSpPr>
          <p:nvPr>
            <p:ph type="ctrTitle"/>
          </p:nvPr>
        </p:nvSpPr>
        <p:spPr>
          <a:xfrm>
            <a:off x="325465" y="247972"/>
            <a:ext cx="11287932" cy="1464187"/>
          </a:xfrm>
        </p:spPr>
        <p:txBody>
          <a:bodyPr>
            <a:normAutofit fontScale="90000"/>
          </a:bodyPr>
          <a:lstStyle/>
          <a:p>
            <a:r>
              <a:rPr lang="el-GR" dirty="0"/>
              <a:t>Περιβαλλοντικά Προβλήματα στον πλανήτη Γη</a:t>
            </a:r>
          </a:p>
        </p:txBody>
      </p:sp>
      <p:pic>
        <p:nvPicPr>
          <p:cNvPr id="5" name="Εικόνα 4">
            <a:extLst>
              <a:ext uri="{FF2B5EF4-FFF2-40B4-BE49-F238E27FC236}">
                <a16:creationId xmlns:a16="http://schemas.microsoft.com/office/drawing/2014/main" id="{9C67EB3B-28BE-0A55-0B41-C14C88C1B9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7470" y="1851643"/>
            <a:ext cx="8875363" cy="4990052"/>
          </a:xfrm>
          <a:prstGeom prst="rect">
            <a:avLst/>
          </a:prstGeom>
        </p:spPr>
      </p:pic>
      <p:sp>
        <p:nvSpPr>
          <p:cNvPr id="3" name="TextBox 2">
            <a:extLst>
              <a:ext uri="{FF2B5EF4-FFF2-40B4-BE49-F238E27FC236}">
                <a16:creationId xmlns:a16="http://schemas.microsoft.com/office/drawing/2014/main" id="{499417CD-93FF-2E2A-1DE7-E865B3DA1D48}"/>
              </a:ext>
            </a:extLst>
          </p:cNvPr>
          <p:cNvSpPr txBox="1"/>
          <p:nvPr/>
        </p:nvSpPr>
        <p:spPr>
          <a:xfrm>
            <a:off x="-56665" y="0"/>
            <a:ext cx="1270535" cy="369332"/>
          </a:xfrm>
          <a:prstGeom prst="rect">
            <a:avLst/>
          </a:prstGeom>
          <a:noFill/>
        </p:spPr>
        <p:txBody>
          <a:bodyPr wrap="square" rtlCol="0">
            <a:spAutoFit/>
          </a:bodyPr>
          <a:lstStyle/>
          <a:p>
            <a:r>
              <a:rPr lang="el-GR" dirty="0" err="1"/>
              <a:t>Μερος</a:t>
            </a:r>
            <a:r>
              <a:rPr lang="el-GR" dirty="0"/>
              <a:t> 1</a:t>
            </a:r>
            <a:r>
              <a:rPr lang="el-GR" baseline="30000" dirty="0"/>
              <a:t>ο</a:t>
            </a:r>
            <a:r>
              <a:rPr lang="el-GR" dirty="0"/>
              <a:t> </a:t>
            </a:r>
          </a:p>
        </p:txBody>
      </p:sp>
    </p:spTree>
    <p:extLst>
      <p:ext uri="{BB962C8B-B14F-4D97-AF65-F5344CB8AC3E}">
        <p14:creationId xmlns:p14="http://schemas.microsoft.com/office/powerpoint/2010/main" val="41568789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D5AE75EA-D632-6103-9805-DDECEA0A65D6}"/>
              </a:ext>
            </a:extLst>
          </p:cNvPr>
          <p:cNvSpPr>
            <a:spLocks noGrp="1"/>
          </p:cNvSpPr>
          <p:nvPr>
            <p:ph type="title"/>
          </p:nvPr>
        </p:nvSpPr>
        <p:spPr/>
        <p:txBody>
          <a:bodyPr/>
          <a:lstStyle/>
          <a:p>
            <a:r>
              <a:rPr lang="el-GR" dirty="0"/>
              <a:t>Το ταξίδι της ηλεκτρικής ενέργειας</a:t>
            </a:r>
          </a:p>
        </p:txBody>
      </p:sp>
      <p:sp>
        <p:nvSpPr>
          <p:cNvPr id="3" name="Θέση περιεχομένου 2">
            <a:extLst>
              <a:ext uri="{FF2B5EF4-FFF2-40B4-BE49-F238E27FC236}">
                <a16:creationId xmlns:a16="http://schemas.microsoft.com/office/drawing/2014/main" id="{C8962F2A-6477-35C0-1C27-9056D97408C1}"/>
              </a:ext>
            </a:extLst>
          </p:cNvPr>
          <p:cNvSpPr>
            <a:spLocks noGrp="1"/>
          </p:cNvSpPr>
          <p:nvPr>
            <p:ph idx="1"/>
          </p:nvPr>
        </p:nvSpPr>
        <p:spPr/>
        <p:txBody>
          <a:bodyPr/>
          <a:lstStyle/>
          <a:p>
            <a:r>
              <a:rPr lang="en-US" sz="2800" dirty="0"/>
              <a:t>https://www.youtube.com/watch?v=coWQ1R2r5MY</a:t>
            </a:r>
            <a:r>
              <a:rPr lang="el-GR" sz="2800" dirty="0"/>
              <a:t> </a:t>
            </a:r>
          </a:p>
          <a:p>
            <a:pPr marL="0" indent="0">
              <a:buNone/>
            </a:pPr>
            <a:r>
              <a:rPr lang="el-GR" dirty="0"/>
              <a:t>(βλέπουμε μέχρι το σημείο πριν τις ανανεώσιμες πηγές ενέργειας)</a:t>
            </a:r>
          </a:p>
        </p:txBody>
      </p:sp>
    </p:spTree>
    <p:extLst>
      <p:ext uri="{BB962C8B-B14F-4D97-AF65-F5344CB8AC3E}">
        <p14:creationId xmlns:p14="http://schemas.microsoft.com/office/powerpoint/2010/main" val="1299154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dirty="0"/>
              <a:t>2.Μείωση νερού -Σπατάλη νερού (και μολυνση)</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27926" y="1825625"/>
            <a:ext cx="6536148" cy="4351338"/>
          </a:xfrm>
        </p:spPr>
      </p:pic>
    </p:spTree>
    <p:extLst>
      <p:ext uri="{BB962C8B-B14F-4D97-AF65-F5344CB8AC3E}">
        <p14:creationId xmlns:p14="http://schemas.microsoft.com/office/powerpoint/2010/main" val="3248387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dirty="0"/>
              <a:t>Μείωση νερού-διαρροή</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6500" y="2418552"/>
            <a:ext cx="5233987" cy="3482980"/>
          </a:xfrm>
        </p:spPr>
      </p:pic>
    </p:spTree>
    <p:extLst>
      <p:ext uri="{BB962C8B-B14F-4D97-AF65-F5344CB8AC3E}">
        <p14:creationId xmlns:p14="http://schemas.microsoft.com/office/powerpoint/2010/main" val="1622058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65A2A54E-14CE-4CCC-147C-A02133AF118A}"/>
              </a:ext>
            </a:extLst>
          </p:cNvPr>
          <p:cNvSpPr>
            <a:spLocks noGrp="1"/>
          </p:cNvSpPr>
          <p:nvPr>
            <p:ph type="title"/>
          </p:nvPr>
        </p:nvSpPr>
        <p:spPr/>
        <p:txBody>
          <a:bodyPr/>
          <a:lstStyle/>
          <a:p>
            <a:r>
              <a:rPr lang="en-GB" dirty="0"/>
              <a:t> </a:t>
            </a:r>
            <a:r>
              <a:rPr lang="el-GR" dirty="0"/>
              <a:t>Μόλυνση νερού</a:t>
            </a:r>
          </a:p>
        </p:txBody>
      </p:sp>
      <p:pic>
        <p:nvPicPr>
          <p:cNvPr id="5" name="Θέση περιεχομένου 4">
            <a:extLst>
              <a:ext uri="{FF2B5EF4-FFF2-40B4-BE49-F238E27FC236}">
                <a16:creationId xmlns:a16="http://schemas.microsoft.com/office/drawing/2014/main" id="{A1FE8E57-9171-0EDC-3287-4BD7D973220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6282" y="1825625"/>
            <a:ext cx="7459436" cy="4351338"/>
          </a:xfrm>
        </p:spPr>
      </p:pic>
    </p:spTree>
    <p:extLst>
      <p:ext uri="{BB962C8B-B14F-4D97-AF65-F5344CB8AC3E}">
        <p14:creationId xmlns:p14="http://schemas.microsoft.com/office/powerpoint/2010/main" val="2980759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Θέση περιεχομένου 4">
            <a:extLst>
              <a:ext uri="{FF2B5EF4-FFF2-40B4-BE49-F238E27FC236}">
                <a16:creationId xmlns:a16="http://schemas.microsoft.com/office/drawing/2014/main" id="{D5457CEA-D2B7-5440-D08F-DA01E69180A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5236" y="0"/>
            <a:ext cx="9185564" cy="6300860"/>
          </a:xfrm>
        </p:spPr>
      </p:pic>
    </p:spTree>
    <p:extLst>
      <p:ext uri="{BB962C8B-B14F-4D97-AF65-F5344CB8AC3E}">
        <p14:creationId xmlns:p14="http://schemas.microsoft.com/office/powerpoint/2010/main" val="360747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333AEED-F5FB-F4BE-F20F-657708615BD2}"/>
              </a:ext>
            </a:extLst>
          </p:cNvPr>
          <p:cNvSpPr>
            <a:spLocks noGrp="1"/>
          </p:cNvSpPr>
          <p:nvPr>
            <p:ph type="title"/>
          </p:nvPr>
        </p:nvSpPr>
        <p:spPr>
          <a:xfrm>
            <a:off x="2112818" y="212725"/>
            <a:ext cx="10515600" cy="1325563"/>
          </a:xfrm>
        </p:spPr>
        <p:txBody>
          <a:bodyPr>
            <a:normAutofit/>
          </a:bodyPr>
          <a:lstStyle/>
          <a:p>
            <a:r>
              <a:rPr lang="el-GR" sz="3200" b="0" i="0" dirty="0">
                <a:effectLst/>
                <a:latin typeface="Roboto" panose="02000000000000000000" pitchFamily="2" charset="0"/>
              </a:rPr>
              <a:t>Νερά με επικίνδυνα ή και τοξικά στοιχεία</a:t>
            </a:r>
            <a:endParaRPr lang="el-GR" sz="3200" dirty="0"/>
          </a:p>
        </p:txBody>
      </p:sp>
      <p:pic>
        <p:nvPicPr>
          <p:cNvPr id="5" name="Θέση περιεχομένου 4">
            <a:extLst>
              <a:ext uri="{FF2B5EF4-FFF2-40B4-BE49-F238E27FC236}">
                <a16:creationId xmlns:a16="http://schemas.microsoft.com/office/drawing/2014/main" id="{F14B8BE3-F592-EE97-BFF7-00846B448B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4543" y="1316183"/>
            <a:ext cx="8747563" cy="4864605"/>
          </a:xfrm>
        </p:spPr>
      </p:pic>
    </p:spTree>
    <p:extLst>
      <p:ext uri="{BB962C8B-B14F-4D97-AF65-F5344CB8AC3E}">
        <p14:creationId xmlns:p14="http://schemas.microsoft.com/office/powerpoint/2010/main" val="2006274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120FEA5-9EFA-B2D8-40C9-0F01A9C66D87}"/>
              </a:ext>
            </a:extLst>
          </p:cNvPr>
          <p:cNvSpPr>
            <a:spLocks noGrp="1"/>
          </p:cNvSpPr>
          <p:nvPr>
            <p:ph type="title"/>
          </p:nvPr>
        </p:nvSpPr>
        <p:spPr/>
        <p:txBody>
          <a:bodyPr/>
          <a:lstStyle/>
          <a:p>
            <a:r>
              <a:rPr lang="el-GR" dirty="0"/>
              <a:t>500 τόνοι πλαστικές σακούλες πλέουν στα νερά της μεσογείου</a:t>
            </a:r>
          </a:p>
        </p:txBody>
      </p:sp>
      <p:pic>
        <p:nvPicPr>
          <p:cNvPr id="9" name="Θέση περιεχομένου 8">
            <a:extLst>
              <a:ext uri="{FF2B5EF4-FFF2-40B4-BE49-F238E27FC236}">
                <a16:creationId xmlns:a16="http://schemas.microsoft.com/office/drawing/2014/main" id="{B13F7B3C-0158-70ED-8457-B5F042E1435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8762" y="1867189"/>
            <a:ext cx="8633820" cy="4856524"/>
          </a:xfrm>
        </p:spPr>
      </p:pic>
    </p:spTree>
    <p:extLst>
      <p:ext uri="{BB962C8B-B14F-4D97-AF65-F5344CB8AC3E}">
        <p14:creationId xmlns:p14="http://schemas.microsoft.com/office/powerpoint/2010/main" val="3349193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C3DBF27-CAA0-1DD1-91AC-727A3D56C11D}"/>
              </a:ext>
            </a:extLst>
          </p:cNvPr>
          <p:cNvSpPr>
            <a:spLocks noGrp="1"/>
          </p:cNvSpPr>
          <p:nvPr>
            <p:ph type="title"/>
          </p:nvPr>
        </p:nvSpPr>
        <p:spPr>
          <a:xfrm>
            <a:off x="256309" y="240434"/>
            <a:ext cx="12309764" cy="1325563"/>
          </a:xfrm>
        </p:spPr>
        <p:txBody>
          <a:bodyPr/>
          <a:lstStyle/>
          <a:p>
            <a:r>
              <a:rPr lang="el-GR" dirty="0"/>
              <a:t>3)Μόλυνση του περιβάλλοντος από σκουπίδια</a:t>
            </a:r>
          </a:p>
        </p:txBody>
      </p:sp>
      <p:pic>
        <p:nvPicPr>
          <p:cNvPr id="5" name="Θέση περιεχομένου 4">
            <a:extLst>
              <a:ext uri="{FF2B5EF4-FFF2-40B4-BE49-F238E27FC236}">
                <a16:creationId xmlns:a16="http://schemas.microsoft.com/office/drawing/2014/main" id="{779A9774-4D68-C8B9-4FC8-B074B2BC3A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77637" y="1443507"/>
            <a:ext cx="9559636" cy="4705133"/>
          </a:xfrm>
        </p:spPr>
      </p:pic>
    </p:spTree>
    <p:extLst>
      <p:ext uri="{BB962C8B-B14F-4D97-AF65-F5344CB8AC3E}">
        <p14:creationId xmlns:p14="http://schemas.microsoft.com/office/powerpoint/2010/main" val="15338439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95F0B66-D680-CC52-8358-CC7A763CEB34}"/>
              </a:ext>
            </a:extLst>
          </p:cNvPr>
          <p:cNvSpPr>
            <a:spLocks noGrp="1"/>
          </p:cNvSpPr>
          <p:nvPr>
            <p:ph type="title"/>
          </p:nvPr>
        </p:nvSpPr>
        <p:spPr/>
        <p:txBody>
          <a:bodyPr>
            <a:normAutofit fontScale="90000"/>
          </a:bodyPr>
          <a:lstStyle/>
          <a:p>
            <a:r>
              <a:rPr lang="el-GR" dirty="0"/>
              <a:t>Περίπου 1,3 δις τόνοι σκουπιδιών παράγονται κάθε χρόνο</a:t>
            </a:r>
            <a:r>
              <a:rPr lang="el-GR" dirty="0">
                <a:sym typeface="Wingdings" panose="05000000000000000000" pitchFamily="2" charset="2"/>
              </a:rPr>
              <a:t> Μεταφέρονται στη χωματερή, καίγονται και τι παράγεται στην ατμόσφαιρα;</a:t>
            </a:r>
            <a:endParaRPr lang="el-GR" dirty="0"/>
          </a:p>
        </p:txBody>
      </p:sp>
      <p:pic>
        <p:nvPicPr>
          <p:cNvPr id="5" name="Θέση περιεχομένου 4">
            <a:extLst>
              <a:ext uri="{FF2B5EF4-FFF2-40B4-BE49-F238E27FC236}">
                <a16:creationId xmlns:a16="http://schemas.microsoft.com/office/drawing/2014/main" id="{A9587F76-F682-BC39-01F1-E2005CD68D8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61515" y="1825625"/>
            <a:ext cx="8868969" cy="4351338"/>
          </a:xfrm>
        </p:spPr>
      </p:pic>
    </p:spTree>
    <p:extLst>
      <p:ext uri="{BB962C8B-B14F-4D97-AF65-F5344CB8AC3E}">
        <p14:creationId xmlns:p14="http://schemas.microsoft.com/office/powerpoint/2010/main" val="1654956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A9AA82C-499D-193C-6DA3-404EFBB895FB}"/>
              </a:ext>
            </a:extLst>
          </p:cNvPr>
          <p:cNvSpPr>
            <a:spLocks noGrp="1"/>
          </p:cNvSpPr>
          <p:nvPr>
            <p:ph type="title"/>
          </p:nvPr>
        </p:nvSpPr>
        <p:spPr>
          <a:xfrm>
            <a:off x="924098" y="-119784"/>
            <a:ext cx="12237720" cy="1325563"/>
          </a:xfrm>
        </p:spPr>
        <p:txBody>
          <a:bodyPr/>
          <a:lstStyle/>
          <a:p>
            <a:r>
              <a:rPr lang="el-GR" dirty="0"/>
              <a:t>Τι συνέπεια έχει η ρύπανση του περιβάλλοντος;</a:t>
            </a:r>
          </a:p>
        </p:txBody>
      </p:sp>
      <p:sp>
        <p:nvSpPr>
          <p:cNvPr id="3" name="Θέση περιεχομένου 2">
            <a:extLst>
              <a:ext uri="{FF2B5EF4-FFF2-40B4-BE49-F238E27FC236}">
                <a16:creationId xmlns:a16="http://schemas.microsoft.com/office/drawing/2014/main" id="{5E027083-ED32-5044-0451-E3AD429C60B1}"/>
              </a:ext>
            </a:extLst>
          </p:cNvPr>
          <p:cNvSpPr>
            <a:spLocks noGrp="1"/>
          </p:cNvSpPr>
          <p:nvPr>
            <p:ph idx="1"/>
          </p:nvPr>
        </p:nvSpPr>
        <p:spPr>
          <a:xfrm>
            <a:off x="838200" y="1253331"/>
            <a:ext cx="10515600" cy="4351338"/>
          </a:xfrm>
        </p:spPr>
        <p:txBody>
          <a:bodyPr/>
          <a:lstStyle/>
          <a:p>
            <a:r>
              <a:rPr lang="el-GR" dirty="0"/>
              <a:t>Αλλαγή κλίματος και υπερθέρμανση πλανήτη</a:t>
            </a:r>
            <a:endParaRPr lang="en-US" dirty="0"/>
          </a:p>
          <a:p>
            <a:endParaRPr lang="en-US" dirty="0"/>
          </a:p>
        </p:txBody>
      </p:sp>
      <p:pic>
        <p:nvPicPr>
          <p:cNvPr id="5" name="Εικόνα 4">
            <a:extLst>
              <a:ext uri="{FF2B5EF4-FFF2-40B4-BE49-F238E27FC236}">
                <a16:creationId xmlns:a16="http://schemas.microsoft.com/office/drawing/2014/main" id="{F9A5173B-2950-7204-EDE9-575CA849C8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9426" y="2025829"/>
            <a:ext cx="4333702" cy="4721929"/>
          </a:xfrm>
          <a:prstGeom prst="rect">
            <a:avLst/>
          </a:prstGeom>
        </p:spPr>
      </p:pic>
      <p:sp>
        <p:nvSpPr>
          <p:cNvPr id="6" name="TextBox 5">
            <a:extLst>
              <a:ext uri="{FF2B5EF4-FFF2-40B4-BE49-F238E27FC236}">
                <a16:creationId xmlns:a16="http://schemas.microsoft.com/office/drawing/2014/main" id="{7DBD6870-739D-88F7-6B56-085C2BF8F0C2}"/>
              </a:ext>
            </a:extLst>
          </p:cNvPr>
          <p:cNvSpPr txBox="1"/>
          <p:nvPr/>
        </p:nvSpPr>
        <p:spPr>
          <a:xfrm>
            <a:off x="0" y="0"/>
            <a:ext cx="7067348" cy="369332"/>
          </a:xfrm>
          <a:prstGeom prst="rect">
            <a:avLst/>
          </a:prstGeom>
          <a:noFill/>
        </p:spPr>
        <p:txBody>
          <a:bodyPr wrap="square">
            <a:spAutoFit/>
          </a:bodyPr>
          <a:lstStyle/>
          <a:p>
            <a:r>
              <a:rPr lang="el-GR" dirty="0" err="1"/>
              <a:t>Μερος</a:t>
            </a:r>
            <a:r>
              <a:rPr lang="el-GR" dirty="0"/>
              <a:t> 2</a:t>
            </a:r>
            <a:r>
              <a:rPr lang="el-GR" baseline="30000" dirty="0"/>
              <a:t>ο</a:t>
            </a:r>
            <a:r>
              <a:rPr lang="el-GR" dirty="0"/>
              <a:t> </a:t>
            </a:r>
          </a:p>
        </p:txBody>
      </p:sp>
    </p:spTree>
    <p:extLst>
      <p:ext uri="{BB962C8B-B14F-4D97-AF65-F5344CB8AC3E}">
        <p14:creationId xmlns:p14="http://schemas.microsoft.com/office/powerpoint/2010/main" val="1537269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AC217AA-C586-5B33-C494-1030AACB9987}"/>
              </a:ext>
            </a:extLst>
          </p:cNvPr>
          <p:cNvSpPr>
            <a:spLocks noGrp="1"/>
          </p:cNvSpPr>
          <p:nvPr>
            <p:ph type="title"/>
          </p:nvPr>
        </p:nvSpPr>
        <p:spPr>
          <a:xfrm>
            <a:off x="1011455" y="393366"/>
            <a:ext cx="10515600" cy="1325563"/>
          </a:xfrm>
        </p:spPr>
        <p:txBody>
          <a:bodyPr>
            <a:normAutofit fontScale="90000"/>
          </a:bodyPr>
          <a:lstStyle/>
          <a:p>
            <a:r>
              <a:rPr lang="el-GR" dirty="0"/>
              <a:t>                   </a:t>
            </a:r>
            <a:r>
              <a:rPr lang="en-GB" dirty="0"/>
              <a:t>1)</a:t>
            </a:r>
            <a:r>
              <a:rPr lang="el-GR" dirty="0"/>
              <a:t> Ατμοσφαιρική ρύπανση</a:t>
            </a:r>
            <a:br>
              <a:rPr lang="el-GR" dirty="0"/>
            </a:br>
            <a:r>
              <a:rPr lang="el-GR" sz="2700" dirty="0"/>
              <a:t>Κάποιες φορές κυρίως τις πρωινές ώρες και όταν δεν φυσούν άνεμοι παρατηρείται μια καφέ ομίχλη που τη λέμε νέφος. Προκαλείται από ρύπους της ατμόσφαιρας</a:t>
            </a:r>
            <a:r>
              <a:rPr lang="en-GB" sz="2700" dirty="0"/>
              <a:t>, </a:t>
            </a:r>
            <a:r>
              <a:rPr lang="el-GR" sz="2700" dirty="0"/>
              <a:t>δηλαδή βρώμικο αέρα. Που θα μπορούσε να είναι το νέφος στην εικόνα; Στο χωριό έχει νέφος; Γιατί;</a:t>
            </a:r>
          </a:p>
        </p:txBody>
      </p:sp>
      <p:pic>
        <p:nvPicPr>
          <p:cNvPr id="5" name="Θέση περιεχομένου 4">
            <a:extLst>
              <a:ext uri="{FF2B5EF4-FFF2-40B4-BE49-F238E27FC236}">
                <a16:creationId xmlns:a16="http://schemas.microsoft.com/office/drawing/2014/main" id="{D8BDBED1-AB7B-A7AF-33BD-564A3641D0E2}"/>
              </a:ext>
            </a:extLst>
          </p:cNvPr>
          <p:cNvPicPr>
            <a:picLocks noGrp="1" noChangeAspect="1"/>
          </p:cNvPicPr>
          <p:nvPr>
            <p:ph idx="1"/>
          </p:nvPr>
        </p:nvPicPr>
        <p:blipFill rotWithShape="1">
          <a:blip r:embed="rId2"/>
          <a:srcRect l="27779" t="48090" r="27428" b="13733"/>
          <a:stretch/>
        </p:blipFill>
        <p:spPr>
          <a:xfrm>
            <a:off x="1479163" y="2066029"/>
            <a:ext cx="9233674" cy="4426846"/>
          </a:xfrm>
        </p:spPr>
      </p:pic>
    </p:spTree>
    <p:extLst>
      <p:ext uri="{BB962C8B-B14F-4D97-AF65-F5344CB8AC3E}">
        <p14:creationId xmlns:p14="http://schemas.microsoft.com/office/powerpoint/2010/main" val="2367788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dirty="0"/>
              <a:t>Ακραια καιρικα φαινομενα</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3379" y="2389092"/>
            <a:ext cx="5360098" cy="321605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8361" y="2360114"/>
            <a:ext cx="4875439" cy="3274017"/>
          </a:xfrm>
          <a:prstGeom prst="rect">
            <a:avLst/>
          </a:prstGeom>
        </p:spPr>
      </p:pic>
    </p:spTree>
    <p:extLst>
      <p:ext uri="{BB962C8B-B14F-4D97-AF65-F5344CB8AC3E}">
        <p14:creationId xmlns:p14="http://schemas.microsoft.com/office/powerpoint/2010/main" val="1153514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5E027083-ED32-5044-0451-E3AD429C60B1}"/>
              </a:ext>
            </a:extLst>
          </p:cNvPr>
          <p:cNvSpPr>
            <a:spLocks noGrp="1"/>
          </p:cNvSpPr>
          <p:nvPr>
            <p:ph idx="1"/>
          </p:nvPr>
        </p:nvSpPr>
        <p:spPr>
          <a:xfrm>
            <a:off x="422564" y="764669"/>
            <a:ext cx="10515600" cy="4351338"/>
          </a:xfrm>
        </p:spPr>
        <p:txBody>
          <a:bodyPr/>
          <a:lstStyle/>
          <a:p>
            <a:pPr marL="0" indent="0">
              <a:buNone/>
            </a:pPr>
            <a:endParaRPr lang="en-US" dirty="0"/>
          </a:p>
          <a:p>
            <a:r>
              <a:rPr lang="el-GR" dirty="0"/>
              <a:t>Σοβαρά προβλήματα στην υγεία των ανθρώπων</a:t>
            </a:r>
          </a:p>
        </p:txBody>
      </p:sp>
      <p:pic>
        <p:nvPicPr>
          <p:cNvPr id="7" name="Εικόνα 6">
            <a:extLst>
              <a:ext uri="{FF2B5EF4-FFF2-40B4-BE49-F238E27FC236}">
                <a16:creationId xmlns:a16="http://schemas.microsoft.com/office/drawing/2014/main" id="{FE006A4B-B2D1-8B82-7E2F-532E4A2B7C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8605" y="2045279"/>
            <a:ext cx="7074790" cy="4720211"/>
          </a:xfrm>
          <a:prstGeom prst="rect">
            <a:avLst/>
          </a:prstGeom>
        </p:spPr>
      </p:pic>
      <p:sp>
        <p:nvSpPr>
          <p:cNvPr id="4" name="Title 3"/>
          <p:cNvSpPr>
            <a:spLocks noGrp="1"/>
          </p:cNvSpPr>
          <p:nvPr>
            <p:ph type="title"/>
          </p:nvPr>
        </p:nvSpPr>
        <p:spPr/>
        <p:txBody>
          <a:bodyPr/>
          <a:lstStyle/>
          <a:p>
            <a:endParaRPr lang="el-GR"/>
          </a:p>
        </p:txBody>
      </p:sp>
    </p:spTree>
    <p:extLst>
      <p:ext uri="{BB962C8B-B14F-4D97-AF65-F5344CB8AC3E}">
        <p14:creationId xmlns:p14="http://schemas.microsoft.com/office/powerpoint/2010/main" val="4027627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503FACE3-5A29-AC54-6C9E-37154B6BE6B0}"/>
              </a:ext>
            </a:extLst>
          </p:cNvPr>
          <p:cNvSpPr>
            <a:spLocks noGrp="1"/>
          </p:cNvSpPr>
          <p:nvPr>
            <p:ph idx="1"/>
          </p:nvPr>
        </p:nvSpPr>
        <p:spPr/>
        <p:txBody>
          <a:bodyPr/>
          <a:lstStyle/>
          <a:p>
            <a:r>
              <a:rPr lang="el-GR" dirty="0"/>
              <a:t>900 άνθρωποι πεθαίνουν κάθε μέρα στις χώρες της Αφρικής επειδή πίνουν  μολυσμένο νερό</a:t>
            </a:r>
          </a:p>
        </p:txBody>
      </p:sp>
      <p:pic>
        <p:nvPicPr>
          <p:cNvPr id="5" name="Εικόνα 4">
            <a:extLst>
              <a:ext uri="{FF2B5EF4-FFF2-40B4-BE49-F238E27FC236}">
                <a16:creationId xmlns:a16="http://schemas.microsoft.com/office/drawing/2014/main" id="{A208AD50-D639-0371-4D8C-13856C36CF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0232" y="2805546"/>
            <a:ext cx="6056168" cy="3791688"/>
          </a:xfrm>
          <a:prstGeom prst="rect">
            <a:avLst/>
          </a:prstGeom>
        </p:spPr>
      </p:pic>
      <p:sp>
        <p:nvSpPr>
          <p:cNvPr id="4" name="Title 3"/>
          <p:cNvSpPr>
            <a:spLocks noGrp="1"/>
          </p:cNvSpPr>
          <p:nvPr>
            <p:ph type="title"/>
          </p:nvPr>
        </p:nvSpPr>
        <p:spPr/>
        <p:txBody>
          <a:bodyPr/>
          <a:lstStyle/>
          <a:p>
            <a:endParaRPr lang="el-GR"/>
          </a:p>
        </p:txBody>
      </p:sp>
    </p:spTree>
    <p:extLst>
      <p:ext uri="{BB962C8B-B14F-4D97-AF65-F5344CB8AC3E}">
        <p14:creationId xmlns:p14="http://schemas.microsoft.com/office/powerpoint/2010/main" val="8156656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2E3284C1-913B-B07F-5E4B-A8C3839DC504}"/>
              </a:ext>
            </a:extLst>
          </p:cNvPr>
          <p:cNvSpPr>
            <a:spLocks noGrp="1"/>
          </p:cNvSpPr>
          <p:nvPr>
            <p:ph type="title"/>
          </p:nvPr>
        </p:nvSpPr>
        <p:spPr>
          <a:xfrm>
            <a:off x="1676400" y="365125"/>
            <a:ext cx="10515600" cy="1325563"/>
          </a:xfrm>
        </p:spPr>
        <p:txBody>
          <a:bodyPr/>
          <a:lstStyle/>
          <a:p>
            <a:r>
              <a:rPr lang="el-GR" dirty="0"/>
              <a:t>Θαλάσσιες χελώνες πεθαίνουν </a:t>
            </a:r>
          </a:p>
        </p:txBody>
      </p:sp>
      <p:pic>
        <p:nvPicPr>
          <p:cNvPr id="5" name="Θέση περιεχομένου 4">
            <a:extLst>
              <a:ext uri="{FF2B5EF4-FFF2-40B4-BE49-F238E27FC236}">
                <a16:creationId xmlns:a16="http://schemas.microsoft.com/office/drawing/2014/main" id="{36854B33-09E8-C597-9935-283AA194B8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31075" y="1690688"/>
            <a:ext cx="7085216" cy="4738238"/>
          </a:xfrm>
        </p:spPr>
      </p:pic>
    </p:spTree>
    <p:extLst>
      <p:ext uri="{BB962C8B-B14F-4D97-AF65-F5344CB8AC3E}">
        <p14:creationId xmlns:p14="http://schemas.microsoft.com/office/powerpoint/2010/main" val="37478330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Θέση περιεχομένου 4">
            <a:extLst>
              <a:ext uri="{FF2B5EF4-FFF2-40B4-BE49-F238E27FC236}">
                <a16:creationId xmlns:a16="http://schemas.microsoft.com/office/drawing/2014/main" id="{2D9DB3A0-E183-E2B3-6BA2-C3484E6690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58291" y="730054"/>
            <a:ext cx="8095490" cy="5959527"/>
          </a:xfrm>
        </p:spPr>
      </p:pic>
    </p:spTree>
    <p:extLst>
      <p:ext uri="{BB962C8B-B14F-4D97-AF65-F5344CB8AC3E}">
        <p14:creationId xmlns:p14="http://schemas.microsoft.com/office/powerpoint/2010/main" val="30749810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Εικόνα 4">
            <a:extLst>
              <a:ext uri="{FF2B5EF4-FFF2-40B4-BE49-F238E27FC236}">
                <a16:creationId xmlns:a16="http://schemas.microsoft.com/office/drawing/2014/main" id="{D31A4F85-DF10-F788-7959-B39AE10578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4218" y="38681"/>
            <a:ext cx="9032948" cy="6780637"/>
          </a:xfrm>
          <a:prstGeom prst="rect">
            <a:avLst/>
          </a:prstGeom>
        </p:spPr>
      </p:pic>
    </p:spTree>
    <p:extLst>
      <p:ext uri="{BB962C8B-B14F-4D97-AF65-F5344CB8AC3E}">
        <p14:creationId xmlns:p14="http://schemas.microsoft.com/office/powerpoint/2010/main" val="41036717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Εικόνα 5">
            <a:extLst>
              <a:ext uri="{FF2B5EF4-FFF2-40B4-BE49-F238E27FC236}">
                <a16:creationId xmlns:a16="http://schemas.microsoft.com/office/drawing/2014/main" id="{ED8846AE-B5E3-2002-22CE-93A519742B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3891" y="14799"/>
            <a:ext cx="9116291" cy="6843201"/>
          </a:xfrm>
          <a:prstGeom prst="rect">
            <a:avLst/>
          </a:prstGeom>
        </p:spPr>
      </p:pic>
    </p:spTree>
    <p:extLst>
      <p:ext uri="{BB962C8B-B14F-4D97-AF65-F5344CB8AC3E}">
        <p14:creationId xmlns:p14="http://schemas.microsoft.com/office/powerpoint/2010/main" val="29163425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DE8829B-E5EC-BDF1-A46A-7A58BF1CC3C9}"/>
              </a:ext>
            </a:extLst>
          </p:cNvPr>
          <p:cNvSpPr>
            <a:spLocks noGrp="1"/>
          </p:cNvSpPr>
          <p:nvPr>
            <p:ph type="title"/>
          </p:nvPr>
        </p:nvSpPr>
        <p:spPr/>
        <p:txBody>
          <a:bodyPr/>
          <a:lstStyle/>
          <a:p>
            <a:r>
              <a:rPr lang="el-GR" dirty="0"/>
              <a:t>Χάρτης με ζώα υπό εξαφάνιση στην Ελλάδα</a:t>
            </a:r>
          </a:p>
        </p:txBody>
      </p:sp>
      <p:sp>
        <p:nvSpPr>
          <p:cNvPr id="3" name="Θέση περιεχομένου 2">
            <a:extLst>
              <a:ext uri="{FF2B5EF4-FFF2-40B4-BE49-F238E27FC236}">
                <a16:creationId xmlns:a16="http://schemas.microsoft.com/office/drawing/2014/main" id="{90D4F8EA-91A4-F734-2B03-471AFBA52750}"/>
              </a:ext>
            </a:extLst>
          </p:cNvPr>
          <p:cNvSpPr>
            <a:spLocks noGrp="1"/>
          </p:cNvSpPr>
          <p:nvPr>
            <p:ph idx="1"/>
          </p:nvPr>
        </p:nvSpPr>
        <p:spPr/>
        <p:txBody>
          <a:bodyPr/>
          <a:lstStyle/>
          <a:p>
            <a:r>
              <a:rPr lang="en-US" dirty="0">
                <a:hlinkClick r:id="rId2"/>
              </a:rPr>
              <a:t>https://view.genial.ly/6204e647c0e27700186e29d1/interactive-image-zwa-ths-elladas-poy-apeiloyntai-me-e3afanish</a:t>
            </a:r>
            <a:endParaRPr lang="el-GR" dirty="0"/>
          </a:p>
          <a:p>
            <a:endParaRPr lang="el-GR" dirty="0"/>
          </a:p>
        </p:txBody>
      </p:sp>
    </p:spTree>
    <p:extLst>
      <p:ext uri="{BB962C8B-B14F-4D97-AF65-F5344CB8AC3E}">
        <p14:creationId xmlns:p14="http://schemas.microsoft.com/office/powerpoint/2010/main" val="893425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C3CDB0FB-7BC5-A3E8-C704-9ABF14DA8043}"/>
              </a:ext>
            </a:extLst>
          </p:cNvPr>
          <p:cNvSpPr>
            <a:spLocks noGrp="1"/>
          </p:cNvSpPr>
          <p:nvPr>
            <p:ph type="title"/>
          </p:nvPr>
        </p:nvSpPr>
        <p:spPr/>
        <p:txBody>
          <a:bodyPr/>
          <a:lstStyle/>
          <a:p>
            <a:r>
              <a:rPr lang="el-GR" dirty="0"/>
              <a:t>Βίντεο</a:t>
            </a:r>
          </a:p>
        </p:txBody>
      </p:sp>
      <p:sp>
        <p:nvSpPr>
          <p:cNvPr id="3" name="Θέση περιεχομένου 2">
            <a:extLst>
              <a:ext uri="{FF2B5EF4-FFF2-40B4-BE49-F238E27FC236}">
                <a16:creationId xmlns:a16="http://schemas.microsoft.com/office/drawing/2014/main" id="{BE9EBB90-BF79-F6FE-66E6-9F81C8871E86}"/>
              </a:ext>
            </a:extLst>
          </p:cNvPr>
          <p:cNvSpPr>
            <a:spLocks noGrp="1"/>
          </p:cNvSpPr>
          <p:nvPr>
            <p:ph idx="1"/>
          </p:nvPr>
        </p:nvSpPr>
        <p:spPr/>
        <p:txBody>
          <a:bodyPr>
            <a:normAutofit fontScale="92500" lnSpcReduction="20000"/>
          </a:bodyPr>
          <a:lstStyle/>
          <a:p>
            <a:r>
              <a:rPr lang="el-GR" dirty="0">
                <a:hlinkClick r:id="rId2"/>
              </a:rPr>
              <a:t>(</a:t>
            </a:r>
            <a:r>
              <a:rPr lang="en-US" dirty="0">
                <a:hlinkClick r:id="rId2"/>
              </a:rPr>
              <a:t>https://www.youtube.com/watch?v=V_F0pYOf9pY</a:t>
            </a:r>
            <a:endParaRPr lang="el-GR" dirty="0"/>
          </a:p>
          <a:p>
            <a:pPr marL="0" indent="0">
              <a:buNone/>
            </a:pPr>
            <a:r>
              <a:rPr lang="en-US" dirty="0">
                <a:hlinkClick r:id="rId3"/>
              </a:rPr>
              <a:t>https://www.youtube.com/watch?v=cmWAAh9r6Nc&amp;t=5s</a:t>
            </a:r>
            <a:endParaRPr lang="el-GR" dirty="0"/>
          </a:p>
          <a:p>
            <a:pPr marL="514350" indent="-514350">
              <a:buAutoNum type="arabicPeriod"/>
            </a:pPr>
            <a:r>
              <a:rPr lang="el-GR" b="0" i="0" dirty="0">
                <a:solidFill>
                  <a:srgbClr val="000000"/>
                </a:solidFill>
                <a:effectLst/>
                <a:latin typeface="-apple-system"/>
              </a:rPr>
              <a:t>Πού βρίσκεται η καφέ αρκούδα; Μπορείτε να υποθέσετε τι κάνει;</a:t>
            </a:r>
            <a:br>
              <a:rPr lang="el-GR" dirty="0"/>
            </a:br>
            <a:r>
              <a:rPr lang="el-GR" b="0" i="0" dirty="0">
                <a:solidFill>
                  <a:srgbClr val="000000"/>
                </a:solidFill>
                <a:effectLst/>
                <a:latin typeface="-apple-system"/>
              </a:rPr>
              <a:t>2. Ποιο πιστεύετε ότι είναι το σπίτι της μεσογειακής φώκιας;</a:t>
            </a:r>
            <a:br>
              <a:rPr lang="el-GR" dirty="0"/>
            </a:br>
            <a:r>
              <a:rPr lang="el-GR" b="0" i="0" dirty="0">
                <a:solidFill>
                  <a:srgbClr val="000000"/>
                </a:solidFill>
                <a:effectLst/>
                <a:latin typeface="-apple-system"/>
              </a:rPr>
              <a:t>3. Πού πηγαίνει το μικρό θαλάσσιο χελωνάκι; Τι νομίζετε ότι κάνουν οι άνθρωποι που βρίσκονται στην παραλία;</a:t>
            </a:r>
            <a:br>
              <a:rPr lang="el-GR" dirty="0"/>
            </a:br>
            <a:r>
              <a:rPr lang="el-GR" b="0" i="0" dirty="0">
                <a:solidFill>
                  <a:srgbClr val="000000"/>
                </a:solidFill>
                <a:effectLst/>
                <a:latin typeface="-apple-system"/>
              </a:rPr>
              <a:t>4. Γνωρίζετε πώς λένε αυτό το ζώο;</a:t>
            </a:r>
            <a:br>
              <a:rPr lang="el-GR" dirty="0"/>
            </a:br>
            <a:r>
              <a:rPr lang="el-GR" b="0" i="0" dirty="0">
                <a:solidFill>
                  <a:srgbClr val="000000"/>
                </a:solidFill>
                <a:effectLst/>
                <a:latin typeface="-apple-system"/>
              </a:rPr>
              <a:t>5. Από τι να κινδυνεύει ο </a:t>
            </a:r>
            <a:r>
              <a:rPr lang="el-GR" b="0" i="0" dirty="0" err="1">
                <a:solidFill>
                  <a:srgbClr val="000000"/>
                </a:solidFill>
                <a:effectLst/>
                <a:latin typeface="-apple-system"/>
              </a:rPr>
              <a:t>αργυροπελεκάνος</a:t>
            </a:r>
            <a:r>
              <a:rPr lang="el-GR" b="0" i="0" dirty="0">
                <a:solidFill>
                  <a:srgbClr val="000000"/>
                </a:solidFill>
                <a:effectLst/>
                <a:latin typeface="-apple-system"/>
              </a:rPr>
              <a:t>;</a:t>
            </a:r>
          </a:p>
          <a:p>
            <a:pPr marL="0" indent="0">
              <a:buNone/>
            </a:pPr>
            <a:r>
              <a:rPr lang="en-US" dirty="0"/>
              <a:t>https://youtu.be/LbZNZY8Iano</a:t>
            </a:r>
            <a:endParaRPr lang="el-GR" dirty="0"/>
          </a:p>
          <a:p>
            <a:pPr marL="0" indent="0">
              <a:buNone/>
            </a:pPr>
            <a:r>
              <a:rPr lang="el-GR" dirty="0"/>
              <a:t> (</a:t>
            </a:r>
            <a:r>
              <a:rPr lang="el-GR" dirty="0" err="1"/>
              <a:t>ζωα</a:t>
            </a:r>
            <a:r>
              <a:rPr lang="el-GR" dirty="0"/>
              <a:t> που κινδυνεύουν))</a:t>
            </a:r>
          </a:p>
          <a:p>
            <a:r>
              <a:rPr lang="en-US" dirty="0">
                <a:hlinkClick r:id="rId4"/>
              </a:rPr>
              <a:t>https://www.youtube.com/watch?v=amPdtOrXCzw&amp;t=46s</a:t>
            </a:r>
            <a:r>
              <a:rPr lang="en-GB" dirty="0"/>
              <a:t> (</a:t>
            </a:r>
            <a:r>
              <a:rPr lang="el-GR" dirty="0"/>
              <a:t>πολικές αρκούδες χάνουν το σπίτι τους</a:t>
            </a:r>
            <a:r>
              <a:rPr lang="en-GB" dirty="0"/>
              <a:t>)</a:t>
            </a:r>
            <a:endParaRPr lang="el-GR" dirty="0"/>
          </a:p>
          <a:p>
            <a:endParaRPr lang="el-GR" dirty="0"/>
          </a:p>
        </p:txBody>
      </p:sp>
      <p:sp>
        <p:nvSpPr>
          <p:cNvPr id="4" name="Αριστερό άγκιστρο 3">
            <a:extLst>
              <a:ext uri="{FF2B5EF4-FFF2-40B4-BE49-F238E27FC236}">
                <a16:creationId xmlns:a16="http://schemas.microsoft.com/office/drawing/2014/main" id="{B88F6EDB-5FA4-5568-3CD4-53F5EFFEDCD4}"/>
              </a:ext>
            </a:extLst>
          </p:cNvPr>
          <p:cNvSpPr/>
          <p:nvPr/>
        </p:nvSpPr>
        <p:spPr>
          <a:xfrm>
            <a:off x="712269" y="1828800"/>
            <a:ext cx="452388" cy="334959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l-GR"/>
          </a:p>
        </p:txBody>
      </p:sp>
      <p:sp>
        <p:nvSpPr>
          <p:cNvPr id="5" name="TextBox 4">
            <a:extLst>
              <a:ext uri="{FF2B5EF4-FFF2-40B4-BE49-F238E27FC236}">
                <a16:creationId xmlns:a16="http://schemas.microsoft.com/office/drawing/2014/main" id="{EC07D052-F264-CF7B-EBB1-397D441A1E78}"/>
              </a:ext>
            </a:extLst>
          </p:cNvPr>
          <p:cNvSpPr txBox="1"/>
          <p:nvPr/>
        </p:nvSpPr>
        <p:spPr>
          <a:xfrm>
            <a:off x="4411" y="3242747"/>
            <a:ext cx="770823" cy="369332"/>
          </a:xfrm>
          <a:prstGeom prst="rect">
            <a:avLst/>
          </a:prstGeom>
          <a:noFill/>
        </p:spPr>
        <p:txBody>
          <a:bodyPr wrap="square" rtlCol="0">
            <a:spAutoFit/>
          </a:bodyPr>
          <a:lstStyle/>
          <a:p>
            <a:r>
              <a:rPr lang="en-GB" dirty="0"/>
              <a:t>extra</a:t>
            </a:r>
            <a:endParaRPr lang="el-GR" dirty="0"/>
          </a:p>
        </p:txBody>
      </p:sp>
      <p:sp>
        <p:nvSpPr>
          <p:cNvPr id="6" name="Ορθογώνιο 5">
            <a:extLst>
              <a:ext uri="{FF2B5EF4-FFF2-40B4-BE49-F238E27FC236}">
                <a16:creationId xmlns:a16="http://schemas.microsoft.com/office/drawing/2014/main" id="{4B178EF0-272D-EC75-9292-BCBC93E60270}"/>
              </a:ext>
            </a:extLst>
          </p:cNvPr>
          <p:cNvSpPr/>
          <p:nvPr/>
        </p:nvSpPr>
        <p:spPr>
          <a:xfrm>
            <a:off x="33687" y="3292397"/>
            <a:ext cx="712269" cy="3693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38568310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BA8FD715-3CB4-0AD2-4C32-29E66BD3C510}"/>
              </a:ext>
            </a:extLst>
          </p:cNvPr>
          <p:cNvSpPr>
            <a:spLocks noGrp="1"/>
          </p:cNvSpPr>
          <p:nvPr>
            <p:ph type="title"/>
          </p:nvPr>
        </p:nvSpPr>
        <p:spPr/>
        <p:txBody>
          <a:bodyPr/>
          <a:lstStyle/>
          <a:p>
            <a:r>
              <a:rPr lang="el-GR" dirty="0"/>
              <a:t>Λύσεις!</a:t>
            </a:r>
          </a:p>
        </p:txBody>
      </p:sp>
      <p:sp>
        <p:nvSpPr>
          <p:cNvPr id="3" name="Θέση περιεχομένου 2">
            <a:extLst>
              <a:ext uri="{FF2B5EF4-FFF2-40B4-BE49-F238E27FC236}">
                <a16:creationId xmlns:a16="http://schemas.microsoft.com/office/drawing/2014/main" id="{22A90641-CC6D-66BD-BCBD-391046C49949}"/>
              </a:ext>
            </a:extLst>
          </p:cNvPr>
          <p:cNvSpPr>
            <a:spLocks noGrp="1"/>
          </p:cNvSpPr>
          <p:nvPr>
            <p:ph idx="1"/>
          </p:nvPr>
        </p:nvSpPr>
        <p:spPr/>
        <p:txBody>
          <a:bodyPr>
            <a:normAutofit fontScale="47500" lnSpcReduction="20000"/>
          </a:bodyPr>
          <a:lstStyle/>
          <a:p>
            <a:r>
              <a:rPr lang="el-GR" dirty="0"/>
              <a:t>Ακούμε τις ιδέες των παιδιών ώστε ο πλανήτης μας να μην γίνει σαν τους υπόλοιπους πλανήτες του διαστήματος, όπου κανείς δε μπορεί να ζήσει…</a:t>
            </a:r>
          </a:p>
          <a:p>
            <a:r>
              <a:rPr lang="el-GR" dirty="0"/>
              <a:t>Βλέπουμε το υπόλοιπο βίντεο με το ταξίδι της </a:t>
            </a:r>
            <a:r>
              <a:rPr lang="el-GR" dirty="0" err="1"/>
              <a:t>ηλ</a:t>
            </a:r>
            <a:r>
              <a:rPr lang="el-GR" dirty="0"/>
              <a:t>. ενέργειας-λύσεις </a:t>
            </a:r>
            <a:endParaRPr lang="en-US" dirty="0"/>
          </a:p>
          <a:p>
            <a:r>
              <a:rPr lang="el-GR" dirty="0"/>
              <a:t>Αποφασίζουμε να φτιάξουμε ένα πιο βιώσιμο κόσμο για εμάς αλλά και τον νέο φίλο μας το </a:t>
            </a:r>
            <a:r>
              <a:rPr lang="el-GR" dirty="0" err="1"/>
              <a:t>Λίλαμπυ</a:t>
            </a:r>
            <a:r>
              <a:rPr lang="el-GR" dirty="0"/>
              <a:t>!! </a:t>
            </a:r>
          </a:p>
          <a:p>
            <a:pPr marL="0" indent="0">
              <a:buNone/>
            </a:pPr>
            <a:endParaRPr lang="el-GR" dirty="0"/>
          </a:p>
          <a:p>
            <a:pPr marL="0" indent="0">
              <a:buNone/>
            </a:pPr>
            <a:r>
              <a:rPr lang="el-GR" dirty="0"/>
              <a:t>Βίντεο με ιδέες για ανανεώσιμες πηγές ενέργειας</a:t>
            </a:r>
            <a:r>
              <a:rPr lang="en-GB" dirty="0"/>
              <a:t>:</a:t>
            </a:r>
            <a:endParaRPr lang="en-US" dirty="0"/>
          </a:p>
          <a:p>
            <a:r>
              <a:rPr lang="en-US" dirty="0">
                <a:hlinkClick r:id="rId2"/>
              </a:rPr>
              <a:t>https://www.youtube.com/watch?v=Giek094C_l4</a:t>
            </a:r>
            <a:r>
              <a:rPr lang="en-US" dirty="0"/>
              <a:t> renewable energy sources</a:t>
            </a:r>
            <a:endParaRPr lang="el-GR" dirty="0"/>
          </a:p>
          <a:p>
            <a:r>
              <a:rPr lang="el-GR" dirty="0"/>
              <a:t>Ναι όχι </a:t>
            </a:r>
            <a:r>
              <a:rPr lang="en-US" dirty="0">
                <a:hlinkClick r:id="rId3"/>
              </a:rPr>
              <a:t>https://youtu.be/n4dVz0CjbCw</a:t>
            </a:r>
            <a:r>
              <a:rPr lang="el-GR" dirty="0"/>
              <a:t> </a:t>
            </a:r>
          </a:p>
          <a:p>
            <a:pPr marL="0" indent="0">
              <a:buNone/>
            </a:pPr>
            <a:r>
              <a:rPr lang="en-GB" dirty="0"/>
              <a:t>Extra video</a:t>
            </a:r>
            <a:endParaRPr lang="el-GR" dirty="0"/>
          </a:p>
          <a:p>
            <a:pPr marL="0" indent="0">
              <a:buNone/>
            </a:pPr>
            <a:r>
              <a:rPr lang="el-GR" dirty="0"/>
              <a:t>Ανακύκλωση</a:t>
            </a:r>
          </a:p>
          <a:p>
            <a:pPr marL="0" indent="0">
              <a:buNone/>
            </a:pPr>
            <a:r>
              <a:rPr lang="en-US" dirty="0">
                <a:hlinkClick r:id="rId4"/>
              </a:rPr>
              <a:t>https://www.youtube.com/watch?v=464PuLru0YY</a:t>
            </a:r>
            <a:endParaRPr lang="el-GR" dirty="0"/>
          </a:p>
          <a:p>
            <a:pPr marL="0" indent="0">
              <a:buNone/>
            </a:pPr>
            <a:r>
              <a:rPr lang="el-GR" dirty="0"/>
              <a:t>(Εξοικονομούμε νερό)</a:t>
            </a:r>
          </a:p>
          <a:p>
            <a:r>
              <a:rPr lang="el-GR" dirty="0"/>
              <a:t> </a:t>
            </a:r>
            <a:r>
              <a:rPr lang="en-US" dirty="0">
                <a:hlinkClick r:id="rId5"/>
              </a:rPr>
              <a:t>https://www.youtube.com/watch?v=5Bx6IvT4fFg</a:t>
            </a:r>
            <a:endParaRPr lang="el-GR" dirty="0"/>
          </a:p>
          <a:p>
            <a:pPr marL="0" indent="0">
              <a:buNone/>
            </a:pPr>
            <a:r>
              <a:rPr lang="en-GB" dirty="0"/>
              <a:t>(</a:t>
            </a:r>
            <a:r>
              <a:rPr lang="el-GR" dirty="0"/>
              <a:t>Εξοικονομούμε ενέργεια-άλλοι τρόποι παραγωγής ενέργειας</a:t>
            </a:r>
          </a:p>
          <a:p>
            <a:r>
              <a:rPr lang="en-US" dirty="0">
                <a:hlinkClick r:id="rId6"/>
              </a:rPr>
              <a:t>https://www.youtube.com/watch?v=nE1n9PNUmbY</a:t>
            </a:r>
            <a:r>
              <a:rPr lang="el-GR" dirty="0"/>
              <a:t> </a:t>
            </a:r>
            <a:r>
              <a:rPr lang="el-GR" dirty="0" err="1"/>
              <a:t>αιολικη</a:t>
            </a:r>
            <a:r>
              <a:rPr lang="el-GR" dirty="0"/>
              <a:t> </a:t>
            </a:r>
          </a:p>
          <a:p>
            <a:r>
              <a:rPr lang="en-US" dirty="0">
                <a:hlinkClick r:id="rId7"/>
              </a:rPr>
              <a:t>https://www.youtube.com/watch?v=15_oYjWUjqM</a:t>
            </a:r>
            <a:r>
              <a:rPr lang="el-GR" dirty="0"/>
              <a:t> </a:t>
            </a:r>
            <a:r>
              <a:rPr lang="el-GR" dirty="0" err="1"/>
              <a:t>ηλιακη</a:t>
            </a:r>
            <a:endParaRPr lang="el-GR" dirty="0"/>
          </a:p>
          <a:p>
            <a:r>
              <a:rPr lang="en-US" dirty="0">
                <a:hlinkClick r:id="rId8"/>
              </a:rPr>
              <a:t>https://www.youtube.com/watch?v=qjJWUOrSPng</a:t>
            </a:r>
            <a:r>
              <a:rPr lang="en-US" dirty="0"/>
              <a:t>)</a:t>
            </a:r>
          </a:p>
          <a:p>
            <a:endParaRPr lang="el-GR" dirty="0"/>
          </a:p>
        </p:txBody>
      </p:sp>
      <p:sp>
        <p:nvSpPr>
          <p:cNvPr id="5" name="TextBox 4">
            <a:extLst>
              <a:ext uri="{FF2B5EF4-FFF2-40B4-BE49-F238E27FC236}">
                <a16:creationId xmlns:a16="http://schemas.microsoft.com/office/drawing/2014/main" id="{F6EB0F8B-5CCC-AB7F-0131-EA9A475485F7}"/>
              </a:ext>
            </a:extLst>
          </p:cNvPr>
          <p:cNvSpPr txBox="1"/>
          <p:nvPr/>
        </p:nvSpPr>
        <p:spPr>
          <a:xfrm>
            <a:off x="0" y="45522"/>
            <a:ext cx="6097604" cy="369332"/>
          </a:xfrm>
          <a:prstGeom prst="rect">
            <a:avLst/>
          </a:prstGeom>
          <a:noFill/>
        </p:spPr>
        <p:txBody>
          <a:bodyPr wrap="square">
            <a:spAutoFit/>
          </a:bodyPr>
          <a:lstStyle/>
          <a:p>
            <a:r>
              <a:rPr lang="el-GR" dirty="0" err="1"/>
              <a:t>Μερος</a:t>
            </a:r>
            <a:r>
              <a:rPr lang="el-GR" dirty="0"/>
              <a:t> 3</a:t>
            </a:r>
            <a:r>
              <a:rPr lang="el-GR" baseline="30000" dirty="0"/>
              <a:t>ο</a:t>
            </a:r>
            <a:r>
              <a:rPr lang="el-GR" dirty="0"/>
              <a:t> </a:t>
            </a:r>
          </a:p>
        </p:txBody>
      </p:sp>
    </p:spTree>
    <p:extLst>
      <p:ext uri="{BB962C8B-B14F-4D97-AF65-F5344CB8AC3E}">
        <p14:creationId xmlns:p14="http://schemas.microsoft.com/office/powerpoint/2010/main" val="29134326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8B1AAA9-736A-2302-97E9-CE04BFA5BB4B}"/>
              </a:ext>
            </a:extLst>
          </p:cNvPr>
          <p:cNvSpPr>
            <a:spLocks noGrp="1"/>
          </p:cNvSpPr>
          <p:nvPr>
            <p:ph type="title"/>
          </p:nvPr>
        </p:nvSpPr>
        <p:spPr/>
        <p:txBody>
          <a:bodyPr/>
          <a:lstStyle/>
          <a:p>
            <a:r>
              <a:rPr lang="el-GR" dirty="0"/>
              <a:t>Αιτίες;</a:t>
            </a:r>
          </a:p>
        </p:txBody>
      </p:sp>
      <p:sp>
        <p:nvSpPr>
          <p:cNvPr id="3" name="Θέση περιεχομένου 2">
            <a:extLst>
              <a:ext uri="{FF2B5EF4-FFF2-40B4-BE49-F238E27FC236}">
                <a16:creationId xmlns:a16="http://schemas.microsoft.com/office/drawing/2014/main" id="{CC02799B-2EBD-DA88-3A63-AF7BAC647834}"/>
              </a:ext>
            </a:extLst>
          </p:cNvPr>
          <p:cNvSpPr>
            <a:spLocks noGrp="1"/>
          </p:cNvSpPr>
          <p:nvPr>
            <p:ph idx="1"/>
          </p:nvPr>
        </p:nvSpPr>
        <p:spPr/>
        <p:txBody>
          <a:bodyPr>
            <a:normAutofit/>
          </a:bodyPr>
          <a:lstStyle/>
          <a:p>
            <a:r>
              <a:rPr lang="el-GR" dirty="0"/>
              <a:t>Φυσικά φαινόμενα όπως έκρηξη ηφαιστείου</a:t>
            </a:r>
          </a:p>
          <a:p>
            <a:endParaRPr lang="el-GR" dirty="0"/>
          </a:p>
          <a:p>
            <a:endParaRPr lang="el-GR" dirty="0"/>
          </a:p>
          <a:p>
            <a:endParaRPr lang="el-GR" dirty="0"/>
          </a:p>
          <a:p>
            <a:endParaRPr lang="el-GR" dirty="0"/>
          </a:p>
          <a:p>
            <a:endParaRPr lang="el-GR" dirty="0"/>
          </a:p>
        </p:txBody>
      </p:sp>
      <p:pic>
        <p:nvPicPr>
          <p:cNvPr id="7" name="Εικόνα 6">
            <a:extLst>
              <a:ext uri="{FF2B5EF4-FFF2-40B4-BE49-F238E27FC236}">
                <a16:creationId xmlns:a16="http://schemas.microsoft.com/office/drawing/2014/main" id="{BDB03E42-6B84-D0DE-8D5A-994208F470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0652" y="2404593"/>
            <a:ext cx="6930190" cy="4331368"/>
          </a:xfrm>
          <a:prstGeom prst="rect">
            <a:avLst/>
          </a:prstGeom>
        </p:spPr>
      </p:pic>
    </p:spTree>
    <p:extLst>
      <p:ext uri="{BB962C8B-B14F-4D97-AF65-F5344CB8AC3E}">
        <p14:creationId xmlns:p14="http://schemas.microsoft.com/office/powerpoint/2010/main" val="8876812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4B5DFCA-AF4F-566D-8D12-58CAC542873E}"/>
              </a:ext>
            </a:extLst>
          </p:cNvPr>
          <p:cNvSpPr>
            <a:spLocks noGrp="1"/>
          </p:cNvSpPr>
          <p:nvPr>
            <p:ph type="title"/>
          </p:nvPr>
        </p:nvSpPr>
        <p:spPr/>
        <p:txBody>
          <a:bodyPr/>
          <a:lstStyle/>
          <a:p>
            <a:r>
              <a:rPr lang="el-GR" dirty="0"/>
              <a:t>Λύσεις –κατασκευές για μακέτα</a:t>
            </a:r>
          </a:p>
        </p:txBody>
      </p:sp>
      <p:sp>
        <p:nvSpPr>
          <p:cNvPr id="3" name="Θέση περιεχομένου 2">
            <a:extLst>
              <a:ext uri="{FF2B5EF4-FFF2-40B4-BE49-F238E27FC236}">
                <a16:creationId xmlns:a16="http://schemas.microsoft.com/office/drawing/2014/main" id="{157EE9CB-193F-F7A2-5DE8-B4A492517E54}"/>
              </a:ext>
            </a:extLst>
          </p:cNvPr>
          <p:cNvSpPr>
            <a:spLocks noGrp="1"/>
          </p:cNvSpPr>
          <p:nvPr>
            <p:ph idx="1"/>
          </p:nvPr>
        </p:nvSpPr>
        <p:spPr/>
        <p:txBody>
          <a:bodyPr/>
          <a:lstStyle/>
          <a:p>
            <a:r>
              <a:rPr lang="el-GR" dirty="0"/>
              <a:t>Κατασκευή </a:t>
            </a:r>
            <a:r>
              <a:rPr lang="el-GR" dirty="0" err="1"/>
              <a:t>φωτοβολταικα</a:t>
            </a:r>
            <a:endParaRPr lang="el-GR" dirty="0"/>
          </a:p>
          <a:p>
            <a:r>
              <a:rPr lang="el-GR" dirty="0"/>
              <a:t>Κατασκευή ποδήλατα</a:t>
            </a:r>
          </a:p>
          <a:p>
            <a:r>
              <a:rPr lang="el-GR" dirty="0"/>
              <a:t>Αμάξια ηλεκτρικά</a:t>
            </a:r>
          </a:p>
          <a:p>
            <a:r>
              <a:rPr lang="el-GR" dirty="0" err="1"/>
              <a:t>Δεντροφύτευση</a:t>
            </a:r>
            <a:endParaRPr lang="el-GR" dirty="0"/>
          </a:p>
          <a:p>
            <a:r>
              <a:rPr lang="el-GR" dirty="0"/>
              <a:t>Ανεμογεννήτριες</a:t>
            </a:r>
          </a:p>
          <a:p>
            <a:r>
              <a:rPr lang="el-GR" dirty="0" err="1"/>
              <a:t>Εξοικονόμιση</a:t>
            </a:r>
            <a:r>
              <a:rPr lang="el-GR" dirty="0"/>
              <a:t> νερού</a:t>
            </a:r>
            <a:endParaRPr lang="en-GB" dirty="0"/>
          </a:p>
          <a:p>
            <a:r>
              <a:rPr lang="el-GR"/>
              <a:t>Ανακύκλωση</a:t>
            </a:r>
            <a:endParaRPr lang="el-GR" dirty="0"/>
          </a:p>
        </p:txBody>
      </p:sp>
    </p:spTree>
    <p:extLst>
      <p:ext uri="{BB962C8B-B14F-4D97-AF65-F5344CB8AC3E}">
        <p14:creationId xmlns:p14="http://schemas.microsoft.com/office/powerpoint/2010/main" val="6102939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581F8C2-EA79-6409-69ED-BC3F99CA91BA}"/>
              </a:ext>
            </a:extLst>
          </p:cNvPr>
          <p:cNvSpPr>
            <a:spLocks noGrp="1"/>
          </p:cNvSpPr>
          <p:nvPr>
            <p:ph type="title"/>
          </p:nvPr>
        </p:nvSpPr>
        <p:spPr>
          <a:xfrm>
            <a:off x="376187" y="394001"/>
            <a:ext cx="2097505" cy="1325563"/>
          </a:xfrm>
        </p:spPr>
        <p:txBody>
          <a:bodyPr/>
          <a:lstStyle/>
          <a:p>
            <a:r>
              <a:rPr lang="el-GR" dirty="0"/>
              <a:t>Ηλιακά </a:t>
            </a:r>
            <a:r>
              <a:rPr lang="el-GR" dirty="0" err="1"/>
              <a:t>πανέλ</a:t>
            </a:r>
            <a:endParaRPr lang="el-GR" dirty="0"/>
          </a:p>
        </p:txBody>
      </p:sp>
      <p:pic>
        <p:nvPicPr>
          <p:cNvPr id="5" name="Θέση περιεχομένου 4">
            <a:extLst>
              <a:ext uri="{FF2B5EF4-FFF2-40B4-BE49-F238E27FC236}">
                <a16:creationId xmlns:a16="http://schemas.microsoft.com/office/drawing/2014/main" id="{3A496605-0F09-25D4-E1FB-13691619F912}"/>
              </a:ext>
            </a:extLst>
          </p:cNvPr>
          <p:cNvPicPr>
            <a:picLocks noGrp="1" noChangeAspect="1"/>
          </p:cNvPicPr>
          <p:nvPr>
            <p:ph idx="1"/>
          </p:nvPr>
        </p:nvPicPr>
        <p:blipFill rotWithShape="1">
          <a:blip r:embed="rId2"/>
          <a:srcRect l="32389" t="35301" r="57631" b="40044"/>
          <a:stretch/>
        </p:blipFill>
        <p:spPr>
          <a:xfrm>
            <a:off x="0" y="1828800"/>
            <a:ext cx="2714324" cy="3772062"/>
          </a:xfrm>
        </p:spPr>
      </p:pic>
      <p:pic>
        <p:nvPicPr>
          <p:cNvPr id="7" name="Εικόνα 6">
            <a:extLst>
              <a:ext uri="{FF2B5EF4-FFF2-40B4-BE49-F238E27FC236}">
                <a16:creationId xmlns:a16="http://schemas.microsoft.com/office/drawing/2014/main" id="{FE81A14F-9359-0357-97A5-7D58554740F0}"/>
              </a:ext>
            </a:extLst>
          </p:cNvPr>
          <p:cNvPicPr>
            <a:picLocks noChangeAspect="1"/>
          </p:cNvPicPr>
          <p:nvPr/>
        </p:nvPicPr>
        <p:blipFill rotWithShape="1">
          <a:blip r:embed="rId3"/>
          <a:srcRect l="17605" t="29895" r="56343" b="22947"/>
          <a:stretch/>
        </p:blipFill>
        <p:spPr>
          <a:xfrm>
            <a:off x="3946358" y="1811955"/>
            <a:ext cx="3176337" cy="3234089"/>
          </a:xfrm>
          <a:prstGeom prst="rect">
            <a:avLst/>
          </a:prstGeom>
        </p:spPr>
      </p:pic>
      <p:sp>
        <p:nvSpPr>
          <p:cNvPr id="8" name="Τίτλος 1">
            <a:extLst>
              <a:ext uri="{FF2B5EF4-FFF2-40B4-BE49-F238E27FC236}">
                <a16:creationId xmlns:a16="http://schemas.microsoft.com/office/drawing/2014/main" id="{443B5665-B593-1425-15CD-297B37DBCDD1}"/>
              </a:ext>
            </a:extLst>
          </p:cNvPr>
          <p:cNvSpPr txBox="1">
            <a:spLocks/>
          </p:cNvSpPr>
          <p:nvPr/>
        </p:nvSpPr>
        <p:spPr>
          <a:xfrm>
            <a:off x="3676449" y="89351"/>
            <a:ext cx="390866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l-GR" dirty="0"/>
              <a:t>Ανεμογεννήτρια</a:t>
            </a:r>
          </a:p>
        </p:txBody>
      </p:sp>
      <p:pic>
        <p:nvPicPr>
          <p:cNvPr id="10" name="Εικόνα 9">
            <a:extLst>
              <a:ext uri="{FF2B5EF4-FFF2-40B4-BE49-F238E27FC236}">
                <a16:creationId xmlns:a16="http://schemas.microsoft.com/office/drawing/2014/main" id="{D387C38F-8981-F06A-DDC1-C5D8DB958917}"/>
              </a:ext>
            </a:extLst>
          </p:cNvPr>
          <p:cNvPicPr>
            <a:picLocks noChangeAspect="1"/>
          </p:cNvPicPr>
          <p:nvPr/>
        </p:nvPicPr>
        <p:blipFill rotWithShape="1">
          <a:blip r:embed="rId4"/>
          <a:srcRect l="16737" t="33825" r="48999" b="15509"/>
          <a:stretch/>
        </p:blipFill>
        <p:spPr>
          <a:xfrm>
            <a:off x="7585109" y="1828800"/>
            <a:ext cx="4177364" cy="3474721"/>
          </a:xfrm>
          <a:prstGeom prst="rect">
            <a:avLst/>
          </a:prstGeom>
        </p:spPr>
      </p:pic>
      <p:sp>
        <p:nvSpPr>
          <p:cNvPr id="11" name="Τίτλος 1">
            <a:extLst>
              <a:ext uri="{FF2B5EF4-FFF2-40B4-BE49-F238E27FC236}">
                <a16:creationId xmlns:a16="http://schemas.microsoft.com/office/drawing/2014/main" id="{11204967-B573-EFCE-5344-33C397C70A2B}"/>
              </a:ext>
            </a:extLst>
          </p:cNvPr>
          <p:cNvSpPr txBox="1">
            <a:spLocks/>
          </p:cNvSpPr>
          <p:nvPr/>
        </p:nvSpPr>
        <p:spPr>
          <a:xfrm>
            <a:off x="7853813" y="89350"/>
            <a:ext cx="390866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l-GR" dirty="0"/>
              <a:t>Αμάξι ηλεκτρικό</a:t>
            </a:r>
          </a:p>
        </p:txBody>
      </p:sp>
    </p:spTree>
    <p:extLst>
      <p:ext uri="{BB962C8B-B14F-4D97-AF65-F5344CB8AC3E}">
        <p14:creationId xmlns:p14="http://schemas.microsoft.com/office/powerpoint/2010/main" val="17885371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B526B7A2-14D7-2E6E-ECB6-237ABD5B549E}"/>
              </a:ext>
            </a:extLst>
          </p:cNvPr>
          <p:cNvSpPr>
            <a:spLocks noGrp="1"/>
          </p:cNvSpPr>
          <p:nvPr>
            <p:ph type="title"/>
          </p:nvPr>
        </p:nvSpPr>
        <p:spPr>
          <a:xfrm>
            <a:off x="838200" y="365125"/>
            <a:ext cx="2790524" cy="1325563"/>
          </a:xfrm>
        </p:spPr>
        <p:txBody>
          <a:bodyPr>
            <a:normAutofit fontScale="90000"/>
          </a:bodyPr>
          <a:lstStyle/>
          <a:p>
            <a:r>
              <a:rPr lang="el-GR" dirty="0"/>
              <a:t>Ποδήλατα ζωγραφική από παιδιά</a:t>
            </a:r>
          </a:p>
        </p:txBody>
      </p:sp>
      <p:pic>
        <p:nvPicPr>
          <p:cNvPr id="6" name="Θέση περιεχομένου 5">
            <a:extLst>
              <a:ext uri="{FF2B5EF4-FFF2-40B4-BE49-F238E27FC236}">
                <a16:creationId xmlns:a16="http://schemas.microsoft.com/office/drawing/2014/main" id="{0FD6E58F-26B6-64DB-4C01-F110A1F00C4C}"/>
              </a:ext>
            </a:extLst>
          </p:cNvPr>
          <p:cNvPicPr>
            <a:picLocks noGrp="1" noChangeAspect="1"/>
          </p:cNvPicPr>
          <p:nvPr>
            <p:ph idx="1"/>
          </p:nvPr>
        </p:nvPicPr>
        <p:blipFill rotWithShape="1">
          <a:blip r:embed="rId2"/>
          <a:srcRect l="60908" t="36848" r="7986" b="33788"/>
          <a:stretch/>
        </p:blipFill>
        <p:spPr>
          <a:xfrm>
            <a:off x="0" y="1890478"/>
            <a:ext cx="4418374" cy="2346158"/>
          </a:xfrm>
        </p:spPr>
      </p:pic>
      <p:pic>
        <p:nvPicPr>
          <p:cNvPr id="8" name="Εικόνα 7">
            <a:extLst>
              <a:ext uri="{FF2B5EF4-FFF2-40B4-BE49-F238E27FC236}">
                <a16:creationId xmlns:a16="http://schemas.microsoft.com/office/drawing/2014/main" id="{68A96717-E368-316D-9E7E-061386CB78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1559" y="1520791"/>
            <a:ext cx="3556535" cy="3556535"/>
          </a:xfrm>
          <a:prstGeom prst="rect">
            <a:avLst/>
          </a:prstGeom>
        </p:spPr>
      </p:pic>
      <p:sp>
        <p:nvSpPr>
          <p:cNvPr id="9" name="Τίτλος 1">
            <a:extLst>
              <a:ext uri="{FF2B5EF4-FFF2-40B4-BE49-F238E27FC236}">
                <a16:creationId xmlns:a16="http://schemas.microsoft.com/office/drawing/2014/main" id="{8AA14C3A-08F8-9D9E-20E5-7A9CC3CA2BA1}"/>
              </a:ext>
            </a:extLst>
          </p:cNvPr>
          <p:cNvSpPr txBox="1">
            <a:spLocks/>
          </p:cNvSpPr>
          <p:nvPr/>
        </p:nvSpPr>
        <p:spPr>
          <a:xfrm>
            <a:off x="5244564" y="364490"/>
            <a:ext cx="2790524" cy="1325563"/>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l-GR" dirty="0"/>
              <a:t>Δέντρα +λουλούδια</a:t>
            </a:r>
          </a:p>
        </p:txBody>
      </p:sp>
      <p:pic>
        <p:nvPicPr>
          <p:cNvPr id="11" name="Εικόνα 10">
            <a:extLst>
              <a:ext uri="{FF2B5EF4-FFF2-40B4-BE49-F238E27FC236}">
                <a16:creationId xmlns:a16="http://schemas.microsoft.com/office/drawing/2014/main" id="{2D258B24-83B5-3990-A6AB-5885393A89A2}"/>
              </a:ext>
            </a:extLst>
          </p:cNvPr>
          <p:cNvPicPr>
            <a:picLocks noChangeAspect="1"/>
          </p:cNvPicPr>
          <p:nvPr/>
        </p:nvPicPr>
        <p:blipFill rotWithShape="1">
          <a:blip r:embed="rId4"/>
          <a:srcRect l="69046" t="33544" r="9369" b="34877"/>
          <a:stretch/>
        </p:blipFill>
        <p:spPr>
          <a:xfrm>
            <a:off x="8658725" y="2300438"/>
            <a:ext cx="3374434" cy="2776888"/>
          </a:xfrm>
          <a:prstGeom prst="rect">
            <a:avLst/>
          </a:prstGeom>
        </p:spPr>
      </p:pic>
      <p:sp>
        <p:nvSpPr>
          <p:cNvPr id="12" name="Τίτλος 1">
            <a:extLst>
              <a:ext uri="{FF2B5EF4-FFF2-40B4-BE49-F238E27FC236}">
                <a16:creationId xmlns:a16="http://schemas.microsoft.com/office/drawing/2014/main" id="{41CBF63B-9C8D-5A47-8FB8-A9A4D80D0357}"/>
              </a:ext>
            </a:extLst>
          </p:cNvPr>
          <p:cNvSpPr txBox="1">
            <a:spLocks/>
          </p:cNvSpPr>
          <p:nvPr/>
        </p:nvSpPr>
        <p:spPr>
          <a:xfrm>
            <a:off x="8801098" y="431866"/>
            <a:ext cx="3114977"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l-GR" dirty="0"/>
              <a:t>Ανακύκλωση</a:t>
            </a:r>
          </a:p>
        </p:txBody>
      </p:sp>
    </p:spTree>
    <p:extLst>
      <p:ext uri="{BB962C8B-B14F-4D97-AF65-F5344CB8AC3E}">
        <p14:creationId xmlns:p14="http://schemas.microsoft.com/office/powerpoint/2010/main" val="41510781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C79AEA2-DACB-D879-4DC2-659FFBEF9001}"/>
              </a:ext>
            </a:extLst>
          </p:cNvPr>
          <p:cNvSpPr>
            <a:spLocks noGrp="1"/>
          </p:cNvSpPr>
          <p:nvPr>
            <p:ph type="title"/>
          </p:nvPr>
        </p:nvSpPr>
        <p:spPr/>
        <p:txBody>
          <a:bodyPr/>
          <a:lstStyle/>
          <a:p>
            <a:r>
              <a:rPr lang="el-GR" dirty="0"/>
              <a:t>Ξενάγηση μέλισσας σε νέο βιώσιμο πλανήτη</a:t>
            </a:r>
          </a:p>
        </p:txBody>
      </p:sp>
      <p:pic>
        <p:nvPicPr>
          <p:cNvPr id="7" name="Εικόνα 6">
            <a:extLst>
              <a:ext uri="{FF2B5EF4-FFF2-40B4-BE49-F238E27FC236}">
                <a16:creationId xmlns:a16="http://schemas.microsoft.com/office/drawing/2014/main" id="{B24F46C2-528D-E458-96A7-F204C5CFE18C}"/>
              </a:ext>
            </a:extLst>
          </p:cNvPr>
          <p:cNvPicPr>
            <a:picLocks noChangeAspect="1"/>
          </p:cNvPicPr>
          <p:nvPr/>
        </p:nvPicPr>
        <p:blipFill rotWithShape="1">
          <a:blip r:embed="rId2">
            <a:extLst>
              <a:ext uri="{28A0092B-C50C-407E-A947-70E740481C1C}">
                <a14:useLocalDpi xmlns:a14="http://schemas.microsoft.com/office/drawing/2010/main" val="0"/>
              </a:ext>
            </a:extLst>
          </a:blip>
          <a:srcRect l="887" t="22527" r="2357" b="20235"/>
          <a:stretch/>
        </p:blipFill>
        <p:spPr>
          <a:xfrm>
            <a:off x="1715589" y="1820091"/>
            <a:ext cx="8934994" cy="3953692"/>
          </a:xfrm>
          <a:prstGeom prst="rect">
            <a:avLst/>
          </a:prstGeom>
        </p:spPr>
      </p:pic>
    </p:spTree>
    <p:extLst>
      <p:ext uri="{BB962C8B-B14F-4D97-AF65-F5344CB8AC3E}">
        <p14:creationId xmlns:p14="http://schemas.microsoft.com/office/powerpoint/2010/main" val="7645609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Θέση περιεχομένου 4">
            <a:extLst>
              <a:ext uri="{FF2B5EF4-FFF2-40B4-BE49-F238E27FC236}">
                <a16:creationId xmlns:a16="http://schemas.microsoft.com/office/drawing/2014/main" id="{1B78A150-B454-3738-51E4-5787B78F97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87780" y="1825625"/>
            <a:ext cx="5816440" cy="4351338"/>
          </a:xfrm>
        </p:spPr>
      </p:pic>
      <p:sp>
        <p:nvSpPr>
          <p:cNvPr id="5" name="Τίτλος 1">
            <a:extLst>
              <a:ext uri="{FF2B5EF4-FFF2-40B4-BE49-F238E27FC236}">
                <a16:creationId xmlns:a16="http://schemas.microsoft.com/office/drawing/2014/main" id="{F27B1F14-1461-A969-870A-2E24B32C47EF}"/>
              </a:ext>
            </a:extLst>
          </p:cNvPr>
          <p:cNvSpPr>
            <a:spLocks noGrp="1"/>
          </p:cNvSpPr>
          <p:nvPr>
            <p:ph type="title"/>
          </p:nvPr>
        </p:nvSpPr>
        <p:spPr>
          <a:xfrm>
            <a:off x="400594" y="330290"/>
            <a:ext cx="11214463" cy="1325563"/>
          </a:xfrm>
        </p:spPr>
        <p:txBody>
          <a:bodyPr/>
          <a:lstStyle/>
          <a:p>
            <a:r>
              <a:rPr lang="el-GR" dirty="0"/>
              <a:t>Έναν πλανήτη πιο έξυπνο και φιλικό προς όλους</a:t>
            </a:r>
          </a:p>
        </p:txBody>
      </p:sp>
    </p:spTree>
    <p:extLst>
      <p:ext uri="{BB962C8B-B14F-4D97-AF65-F5344CB8AC3E}">
        <p14:creationId xmlns:p14="http://schemas.microsoft.com/office/powerpoint/2010/main" val="33412830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D837245-262D-D0D8-B98E-2444F26247CD}"/>
              </a:ext>
            </a:extLst>
          </p:cNvPr>
          <p:cNvSpPr>
            <a:spLocks noGrp="1"/>
          </p:cNvSpPr>
          <p:nvPr>
            <p:ph type="title"/>
          </p:nvPr>
        </p:nvSpPr>
        <p:spPr/>
        <p:txBody>
          <a:bodyPr/>
          <a:lstStyle/>
          <a:p>
            <a:r>
              <a:rPr lang="el-GR" dirty="0"/>
              <a:t>Πηγές</a:t>
            </a:r>
          </a:p>
        </p:txBody>
      </p:sp>
      <p:sp>
        <p:nvSpPr>
          <p:cNvPr id="3" name="Θέση περιεχομένου 2">
            <a:extLst>
              <a:ext uri="{FF2B5EF4-FFF2-40B4-BE49-F238E27FC236}">
                <a16:creationId xmlns:a16="http://schemas.microsoft.com/office/drawing/2014/main" id="{C3EBA864-C7BA-9FE1-B516-24C44D6938BB}"/>
              </a:ext>
            </a:extLst>
          </p:cNvPr>
          <p:cNvSpPr>
            <a:spLocks noGrp="1"/>
          </p:cNvSpPr>
          <p:nvPr>
            <p:ph idx="1"/>
          </p:nvPr>
        </p:nvSpPr>
        <p:spPr/>
        <p:txBody>
          <a:bodyPr/>
          <a:lstStyle/>
          <a:p>
            <a:r>
              <a:rPr lang="en-US" dirty="0">
                <a:hlinkClick r:id="rId2"/>
              </a:rPr>
              <a:t>https://www.kindykids.gr/teachers-material/various-topics/494-zwa-eksafanisi.html</a:t>
            </a:r>
            <a:endParaRPr lang="el-GR" dirty="0"/>
          </a:p>
          <a:p>
            <a:r>
              <a:rPr lang="en-US" dirty="0">
                <a:hlinkClick r:id="rId3"/>
              </a:rPr>
              <a:t>https://www.youtube.com/watch?v=FDHWFf6JwQQ</a:t>
            </a:r>
            <a:endParaRPr lang="el-GR" dirty="0"/>
          </a:p>
          <a:p>
            <a:r>
              <a:rPr lang="en-US" dirty="0">
                <a:hlinkClick r:id="rId4"/>
              </a:rPr>
              <a:t>http://photodentro.edu.gr/aggregator/lo/photodentro-lor-8521-3465</a:t>
            </a:r>
            <a:endParaRPr lang="el-GR" dirty="0"/>
          </a:p>
          <a:p>
            <a:endParaRPr lang="el-GR" dirty="0"/>
          </a:p>
        </p:txBody>
      </p:sp>
    </p:spTree>
    <p:extLst>
      <p:ext uri="{BB962C8B-B14F-4D97-AF65-F5344CB8AC3E}">
        <p14:creationId xmlns:p14="http://schemas.microsoft.com/office/powerpoint/2010/main" val="19982735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684" y="175120"/>
            <a:ext cx="10515600" cy="1325563"/>
          </a:xfrm>
        </p:spPr>
        <p:txBody>
          <a:bodyPr/>
          <a:lstStyle/>
          <a:p>
            <a:r>
              <a:rPr lang="el-GR" dirty="0"/>
              <a:t>Πυρκαγιά</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89413" y="1175657"/>
            <a:ext cx="8477100" cy="5298188"/>
          </a:xfrm>
        </p:spPr>
      </p:pic>
    </p:spTree>
    <p:extLst>
      <p:ext uri="{BB962C8B-B14F-4D97-AF65-F5344CB8AC3E}">
        <p14:creationId xmlns:p14="http://schemas.microsoft.com/office/powerpoint/2010/main" val="2861039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Θέση περιεχομένου 4">
            <a:extLst>
              <a:ext uri="{FF2B5EF4-FFF2-40B4-BE49-F238E27FC236}">
                <a16:creationId xmlns:a16="http://schemas.microsoft.com/office/drawing/2014/main" id="{F7DE0BD0-0AEE-4CAA-813A-27729FC131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63758" y="350398"/>
            <a:ext cx="9228242" cy="6157204"/>
          </a:xfrm>
        </p:spPr>
      </p:pic>
      <p:sp>
        <p:nvSpPr>
          <p:cNvPr id="6" name="TextBox 5">
            <a:extLst>
              <a:ext uri="{FF2B5EF4-FFF2-40B4-BE49-F238E27FC236}">
                <a16:creationId xmlns:a16="http://schemas.microsoft.com/office/drawing/2014/main" id="{15CA929A-5585-AC15-CE40-9424A50448D7}"/>
              </a:ext>
            </a:extLst>
          </p:cNvPr>
          <p:cNvSpPr txBox="1"/>
          <p:nvPr/>
        </p:nvSpPr>
        <p:spPr>
          <a:xfrm>
            <a:off x="0" y="1214438"/>
            <a:ext cx="2557463" cy="5262979"/>
          </a:xfrm>
          <a:prstGeom prst="rect">
            <a:avLst/>
          </a:prstGeom>
          <a:noFill/>
        </p:spPr>
        <p:txBody>
          <a:bodyPr wrap="square" rtlCol="0">
            <a:spAutoFit/>
          </a:bodyPr>
          <a:lstStyle/>
          <a:p>
            <a:r>
              <a:rPr lang="el-GR" sz="2800" dirty="0"/>
              <a:t>   Ανθρώπινη δραστηριότητα</a:t>
            </a:r>
          </a:p>
          <a:p>
            <a:endParaRPr lang="el-GR" sz="2800" dirty="0"/>
          </a:p>
          <a:p>
            <a:endParaRPr lang="el-GR" sz="2800" dirty="0"/>
          </a:p>
          <a:p>
            <a:endParaRPr lang="el-GR" sz="2800" dirty="0"/>
          </a:p>
          <a:p>
            <a:endParaRPr lang="el-GR" sz="2800" dirty="0"/>
          </a:p>
          <a:p>
            <a:endParaRPr lang="el-GR" sz="2800" dirty="0"/>
          </a:p>
          <a:p>
            <a:endParaRPr lang="el-GR" sz="2800" dirty="0"/>
          </a:p>
          <a:p>
            <a:endParaRPr lang="el-GR" sz="2800" dirty="0"/>
          </a:p>
          <a:p>
            <a:pPr marL="0" indent="0">
              <a:buNone/>
            </a:pPr>
            <a:r>
              <a:rPr lang="el-GR" sz="2800" dirty="0"/>
              <a:t>Τα εργοστάσια</a:t>
            </a:r>
          </a:p>
          <a:p>
            <a:pPr marL="0" indent="0">
              <a:buNone/>
            </a:pPr>
            <a:r>
              <a:rPr lang="el-GR" sz="2800" dirty="0"/>
              <a:t> εκπέμπουν βλαβερά αέρια</a:t>
            </a:r>
          </a:p>
        </p:txBody>
      </p:sp>
      <p:sp>
        <p:nvSpPr>
          <p:cNvPr id="7" name="Βέλος: Κάτω 6">
            <a:extLst>
              <a:ext uri="{FF2B5EF4-FFF2-40B4-BE49-F238E27FC236}">
                <a16:creationId xmlns:a16="http://schemas.microsoft.com/office/drawing/2014/main" id="{F689331E-4A2F-A1B3-143E-72BFF2D20B84}"/>
              </a:ext>
            </a:extLst>
          </p:cNvPr>
          <p:cNvSpPr/>
          <p:nvPr/>
        </p:nvSpPr>
        <p:spPr>
          <a:xfrm>
            <a:off x="757238" y="2771775"/>
            <a:ext cx="814387" cy="16573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37381969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CC02799B-2EBD-DA88-3A63-AF7BAC647834}"/>
              </a:ext>
            </a:extLst>
          </p:cNvPr>
          <p:cNvSpPr>
            <a:spLocks noGrp="1"/>
          </p:cNvSpPr>
          <p:nvPr>
            <p:ph idx="1"/>
          </p:nvPr>
        </p:nvSpPr>
        <p:spPr>
          <a:xfrm>
            <a:off x="838200" y="657398"/>
            <a:ext cx="10515600" cy="5319713"/>
          </a:xfrm>
        </p:spPr>
        <p:txBody>
          <a:bodyPr>
            <a:normAutofit/>
          </a:bodyPr>
          <a:lstStyle/>
          <a:p>
            <a:pPr marL="0" indent="0">
              <a:buNone/>
            </a:pPr>
            <a:r>
              <a:rPr lang="el-GR" dirty="0"/>
              <a:t>Τα εργοστάσια εκπέμπουν βλαβερά αέρια</a:t>
            </a:r>
            <a:r>
              <a:rPr lang="el-GR" dirty="0">
                <a:sym typeface="Wingdings" panose="05000000000000000000" pitchFamily="2" charset="2"/>
              </a:rPr>
              <a:t> </a:t>
            </a:r>
            <a:r>
              <a:rPr lang="el-GR" dirty="0"/>
              <a:t>καίνε ορυκτά καύσιμα για την παραγωγή ηλεκτρικής ενέργειας.</a:t>
            </a:r>
          </a:p>
          <a:p>
            <a:pPr marL="0" indent="0">
              <a:buNone/>
            </a:pPr>
            <a:endParaRPr lang="el-GR" dirty="0"/>
          </a:p>
          <a:p>
            <a:endParaRPr lang="el-GR" dirty="0"/>
          </a:p>
          <a:p>
            <a:endParaRPr lang="el-GR" dirty="0"/>
          </a:p>
        </p:txBody>
      </p:sp>
      <p:pic>
        <p:nvPicPr>
          <p:cNvPr id="5" name="Εικόνα 4">
            <a:extLst>
              <a:ext uri="{FF2B5EF4-FFF2-40B4-BE49-F238E27FC236}">
                <a16:creationId xmlns:a16="http://schemas.microsoft.com/office/drawing/2014/main" id="{DA96FC88-DC5E-5C28-FD80-6FC87AC8A2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883" y="2129334"/>
            <a:ext cx="6586141" cy="4390761"/>
          </a:xfrm>
          <a:prstGeom prst="rect">
            <a:avLst/>
          </a:prstGeom>
        </p:spPr>
      </p:pic>
      <p:sp>
        <p:nvSpPr>
          <p:cNvPr id="4" name="TextBox 3">
            <a:extLst>
              <a:ext uri="{FF2B5EF4-FFF2-40B4-BE49-F238E27FC236}">
                <a16:creationId xmlns:a16="http://schemas.microsoft.com/office/drawing/2014/main" id="{F23F4452-15FA-849B-F308-D22AFFF192BE}"/>
              </a:ext>
            </a:extLst>
          </p:cNvPr>
          <p:cNvSpPr txBox="1"/>
          <p:nvPr/>
        </p:nvSpPr>
        <p:spPr>
          <a:xfrm>
            <a:off x="7272337" y="5584875"/>
            <a:ext cx="4919663" cy="1077218"/>
          </a:xfrm>
          <a:prstGeom prst="rect">
            <a:avLst/>
          </a:prstGeom>
          <a:noFill/>
        </p:spPr>
        <p:txBody>
          <a:bodyPr wrap="square" rtlCol="0">
            <a:spAutoFit/>
          </a:bodyPr>
          <a:lstStyle/>
          <a:p>
            <a:pPr marL="0" indent="0">
              <a:buNone/>
            </a:pPr>
            <a:endParaRPr lang="el-GR" dirty="0"/>
          </a:p>
          <a:p>
            <a:pPr marL="0" indent="0">
              <a:buNone/>
            </a:pPr>
            <a:r>
              <a:rPr lang="el-GR" sz="2800" dirty="0"/>
              <a:t>Εργοστάσιο που καίει </a:t>
            </a:r>
            <a:r>
              <a:rPr lang="el-GR" sz="2800" dirty="0">
                <a:hlinkClick r:id="rId3" tooltip="Λιγνίτης">
                  <a:extLst>
                    <a:ext uri="{A12FA001-AC4F-418D-AE19-62706E023703}">
                      <ahyp:hlinkClr xmlns:ahyp="http://schemas.microsoft.com/office/drawing/2018/hyperlinkcolor" val="tx"/>
                    </a:ext>
                  </a:extLst>
                </a:hlinkClick>
              </a:rPr>
              <a:t>λιγνίτη</a:t>
            </a:r>
            <a:r>
              <a:rPr lang="el-GR" dirty="0"/>
              <a:t>.</a:t>
            </a:r>
          </a:p>
          <a:p>
            <a:endParaRPr lang="el-GR" dirty="0"/>
          </a:p>
        </p:txBody>
      </p:sp>
    </p:spTree>
    <p:extLst>
      <p:ext uri="{BB962C8B-B14F-4D97-AF65-F5344CB8AC3E}">
        <p14:creationId xmlns:p14="http://schemas.microsoft.com/office/powerpoint/2010/main" val="41030981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CC02799B-2EBD-DA88-3A63-AF7BAC647834}"/>
              </a:ext>
            </a:extLst>
          </p:cNvPr>
          <p:cNvSpPr>
            <a:spLocks noGrp="1"/>
          </p:cNvSpPr>
          <p:nvPr>
            <p:ph idx="1"/>
          </p:nvPr>
        </p:nvSpPr>
        <p:spPr>
          <a:xfrm>
            <a:off x="0" y="1825625"/>
            <a:ext cx="10515600" cy="4351338"/>
          </a:xfrm>
        </p:spPr>
        <p:txBody>
          <a:bodyPr>
            <a:normAutofit/>
          </a:bodyPr>
          <a:lstStyle/>
          <a:p>
            <a:pPr marL="0" indent="0">
              <a:buNone/>
            </a:pPr>
            <a:endParaRPr lang="el-GR" dirty="0"/>
          </a:p>
          <a:p>
            <a:pPr marL="0" indent="0">
              <a:buNone/>
            </a:pPr>
            <a:r>
              <a:rPr lang="el-GR" dirty="0"/>
              <a:t>Τα Μέσα μεταφοράς</a:t>
            </a:r>
          </a:p>
          <a:p>
            <a:pPr marL="0" indent="0">
              <a:buNone/>
            </a:pPr>
            <a:r>
              <a:rPr lang="el-GR" dirty="0"/>
              <a:t>Εκπέμπουν βλαβερές </a:t>
            </a:r>
          </a:p>
          <a:p>
            <a:pPr marL="0" indent="0">
              <a:buNone/>
            </a:pPr>
            <a:r>
              <a:rPr lang="el-GR" dirty="0"/>
              <a:t>ουσίες</a:t>
            </a:r>
          </a:p>
          <a:p>
            <a:pPr marL="0" indent="0">
              <a:buNone/>
            </a:pPr>
            <a:endParaRPr lang="el-GR" b="0" i="0" dirty="0">
              <a:solidFill>
                <a:srgbClr val="202122"/>
              </a:solidFill>
              <a:effectLst/>
              <a:latin typeface="Arial" panose="020B0604020202020204" pitchFamily="34" charset="0"/>
            </a:endParaRPr>
          </a:p>
          <a:p>
            <a:endParaRPr lang="el-GR" dirty="0"/>
          </a:p>
          <a:p>
            <a:endParaRPr lang="el-GR" dirty="0"/>
          </a:p>
        </p:txBody>
      </p:sp>
      <p:pic>
        <p:nvPicPr>
          <p:cNvPr id="9" name="Εικόνα 8">
            <a:extLst>
              <a:ext uri="{FF2B5EF4-FFF2-40B4-BE49-F238E27FC236}">
                <a16:creationId xmlns:a16="http://schemas.microsoft.com/office/drawing/2014/main" id="{F68FD777-61CB-8340-14DD-C23B7595BA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0779" y="484910"/>
            <a:ext cx="8745124" cy="5239196"/>
          </a:xfrm>
          <a:prstGeom prst="rect">
            <a:avLst/>
          </a:prstGeom>
        </p:spPr>
      </p:pic>
    </p:spTree>
    <p:extLst>
      <p:ext uri="{BB962C8B-B14F-4D97-AF65-F5344CB8AC3E}">
        <p14:creationId xmlns:p14="http://schemas.microsoft.com/office/powerpoint/2010/main" val="3833834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CC02799B-2EBD-DA88-3A63-AF7BAC647834}"/>
              </a:ext>
            </a:extLst>
          </p:cNvPr>
          <p:cNvSpPr>
            <a:spLocks noGrp="1"/>
          </p:cNvSpPr>
          <p:nvPr>
            <p:ph idx="1"/>
          </p:nvPr>
        </p:nvSpPr>
        <p:spPr>
          <a:xfrm>
            <a:off x="547254" y="600579"/>
            <a:ext cx="10515600" cy="4351338"/>
          </a:xfrm>
        </p:spPr>
        <p:txBody>
          <a:bodyPr>
            <a:normAutofit/>
          </a:bodyPr>
          <a:lstStyle/>
          <a:p>
            <a:pPr marL="0" indent="0">
              <a:buNone/>
            </a:pPr>
            <a:r>
              <a:rPr lang="el-GR" dirty="0"/>
              <a:t>Νοικοκυριά</a:t>
            </a:r>
            <a:r>
              <a:rPr lang="en-US" dirty="0">
                <a:sym typeface="Wingdings" panose="05000000000000000000" pitchFamily="2" charset="2"/>
              </a:rPr>
              <a:t></a:t>
            </a:r>
            <a:r>
              <a:rPr lang="el-GR" dirty="0"/>
              <a:t> η δημιουργία καυσίμων που χρησιμοποιούνται για</a:t>
            </a:r>
            <a:endParaRPr lang="en-US" dirty="0"/>
          </a:p>
          <a:p>
            <a:pPr marL="0" indent="0">
              <a:buNone/>
            </a:pPr>
            <a:endParaRPr lang="en-US" dirty="0"/>
          </a:p>
          <a:p>
            <a:r>
              <a:rPr lang="el-GR" dirty="0"/>
              <a:t> μαγείρεμα</a:t>
            </a:r>
          </a:p>
          <a:p>
            <a:endParaRPr lang="el-GR" dirty="0"/>
          </a:p>
        </p:txBody>
      </p:sp>
      <p:pic>
        <p:nvPicPr>
          <p:cNvPr id="7" name="Εικόνα 6">
            <a:extLst>
              <a:ext uri="{FF2B5EF4-FFF2-40B4-BE49-F238E27FC236}">
                <a16:creationId xmlns:a16="http://schemas.microsoft.com/office/drawing/2014/main" id="{FC4C2B40-BE83-2B43-8F94-46578D557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382" y="2307971"/>
            <a:ext cx="5395481" cy="3596987"/>
          </a:xfrm>
          <a:prstGeom prst="rect">
            <a:avLst/>
          </a:prstGeom>
        </p:spPr>
      </p:pic>
      <p:pic>
        <p:nvPicPr>
          <p:cNvPr id="10" name="Εικόνα 9">
            <a:extLst>
              <a:ext uri="{FF2B5EF4-FFF2-40B4-BE49-F238E27FC236}">
                <a16:creationId xmlns:a16="http://schemas.microsoft.com/office/drawing/2014/main" id="{D17450CE-C001-9AB8-68BA-B89A6000661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81753" y="3108757"/>
            <a:ext cx="5623865" cy="3749243"/>
          </a:xfrm>
          <a:prstGeom prst="rect">
            <a:avLst/>
          </a:prstGeom>
        </p:spPr>
      </p:pic>
      <p:sp>
        <p:nvSpPr>
          <p:cNvPr id="12" name="TextBox 11">
            <a:extLst>
              <a:ext uri="{FF2B5EF4-FFF2-40B4-BE49-F238E27FC236}">
                <a16:creationId xmlns:a16="http://schemas.microsoft.com/office/drawing/2014/main" id="{74D53E73-5535-0662-C7F9-85105525203D}"/>
              </a:ext>
            </a:extLst>
          </p:cNvPr>
          <p:cNvSpPr txBox="1"/>
          <p:nvPr/>
        </p:nvSpPr>
        <p:spPr>
          <a:xfrm>
            <a:off x="7703126" y="2155716"/>
            <a:ext cx="5242853" cy="954107"/>
          </a:xfrm>
          <a:prstGeom prst="rect">
            <a:avLst/>
          </a:prstGeom>
          <a:noFill/>
        </p:spPr>
        <p:txBody>
          <a:bodyPr wrap="square" rtlCol="0">
            <a:spAutoFit/>
          </a:bodyPr>
          <a:lstStyle/>
          <a:p>
            <a:pPr marL="457200" indent="-457200">
              <a:buFont typeface="Arial" panose="020B0604020202020204" pitchFamily="34" charset="0"/>
              <a:buChar char="•"/>
            </a:pPr>
            <a:r>
              <a:rPr lang="el-GR" sz="2800" dirty="0"/>
              <a:t>Θέρμανση</a:t>
            </a:r>
          </a:p>
          <a:p>
            <a:r>
              <a:rPr lang="en-GB" sz="2800" dirty="0"/>
              <a:t>(</a:t>
            </a:r>
            <a:r>
              <a:rPr lang="el-GR" sz="2800" dirty="0"/>
              <a:t>πετρέλαιο, </a:t>
            </a:r>
            <a:r>
              <a:rPr lang="el-GR" sz="2800" dirty="0" err="1"/>
              <a:t>φ.αέριο</a:t>
            </a:r>
            <a:r>
              <a:rPr lang="el-GR" sz="2800" dirty="0"/>
              <a:t>, ξύλα</a:t>
            </a:r>
            <a:r>
              <a:rPr lang="en-GB" sz="2800" dirty="0"/>
              <a:t>)</a:t>
            </a:r>
            <a:r>
              <a:rPr lang="el-GR" sz="2800" dirty="0"/>
              <a:t> </a:t>
            </a:r>
            <a:r>
              <a:rPr lang="en-US" dirty="0"/>
              <a:t> </a:t>
            </a:r>
            <a:endParaRPr lang="el-GR" b="0" i="0" dirty="0">
              <a:solidFill>
                <a:srgbClr val="202122"/>
              </a:solidFill>
              <a:effectLst/>
              <a:latin typeface="Arial" panose="020B0604020202020204" pitchFamily="34" charset="0"/>
            </a:endParaRPr>
          </a:p>
        </p:txBody>
      </p:sp>
    </p:spTree>
    <p:extLst>
      <p:ext uri="{BB962C8B-B14F-4D97-AF65-F5344CB8AC3E}">
        <p14:creationId xmlns:p14="http://schemas.microsoft.com/office/powerpoint/2010/main" val="2350258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Θέση περιεχομένου 4">
            <a:extLst>
              <a:ext uri="{FF2B5EF4-FFF2-40B4-BE49-F238E27FC236}">
                <a16:creationId xmlns:a16="http://schemas.microsoft.com/office/drawing/2014/main" id="{8D8E586C-4ACB-3288-CC21-F472D62417C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51018" y="1349997"/>
            <a:ext cx="7253799" cy="5141131"/>
          </a:xfrm>
        </p:spPr>
      </p:pic>
      <p:sp>
        <p:nvSpPr>
          <p:cNvPr id="6" name="TextBox 5">
            <a:extLst>
              <a:ext uri="{FF2B5EF4-FFF2-40B4-BE49-F238E27FC236}">
                <a16:creationId xmlns:a16="http://schemas.microsoft.com/office/drawing/2014/main" id="{23390D92-2A86-531A-67E9-B26ECCF81A9D}"/>
              </a:ext>
            </a:extLst>
          </p:cNvPr>
          <p:cNvSpPr txBox="1"/>
          <p:nvPr/>
        </p:nvSpPr>
        <p:spPr>
          <a:xfrm>
            <a:off x="3522989" y="549778"/>
            <a:ext cx="7588356" cy="523220"/>
          </a:xfrm>
          <a:prstGeom prst="rect">
            <a:avLst/>
          </a:prstGeom>
          <a:noFill/>
        </p:spPr>
        <p:txBody>
          <a:bodyPr wrap="square" rtlCol="0">
            <a:spAutoFit/>
          </a:bodyPr>
          <a:lstStyle/>
          <a:p>
            <a:pPr marL="457200" indent="-457200">
              <a:buFont typeface="Arial" panose="020B0604020202020204" pitchFamily="34" charset="0"/>
              <a:buChar char="•"/>
            </a:pPr>
            <a:r>
              <a:rPr lang="el-GR" sz="2800" dirty="0"/>
              <a:t>Φωτισμό εκπέμπουν βλαβερά αέρια</a:t>
            </a:r>
            <a:endParaRPr lang="el-GR" dirty="0"/>
          </a:p>
        </p:txBody>
      </p:sp>
    </p:spTree>
    <p:extLst>
      <p:ext uri="{BB962C8B-B14F-4D97-AF65-F5344CB8AC3E}">
        <p14:creationId xmlns:p14="http://schemas.microsoft.com/office/powerpoint/2010/main" val="3565219550"/>
      </p:ext>
    </p:extLst>
  </p:cSld>
  <p:clrMapOvr>
    <a:masterClrMapping/>
  </p:clrMapOvr>
</p:sld>
</file>

<file path=ppt/theme/theme1.xml><?xml version="1.0" encoding="utf-8"?>
<a:theme xmlns:a="http://schemas.openxmlformats.org/drawingml/2006/main" name="Θέμα του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496</TotalTime>
  <Words>675</Words>
  <Application>Microsoft Office PowerPoint</Application>
  <PresentationFormat>Ευρεία οθόνη</PresentationFormat>
  <Paragraphs>100</Paragraphs>
  <Slides>35</Slides>
  <Notes>0</Notes>
  <HiddenSlides>0</HiddenSlides>
  <MMClips>0</MMClips>
  <ScaleCrop>false</ScaleCrop>
  <HeadingPairs>
    <vt:vector size="6" baseType="variant">
      <vt:variant>
        <vt:lpstr>Γραμματοσειρές που χρησιμοποιούνται</vt:lpstr>
      </vt:variant>
      <vt:variant>
        <vt:i4>5</vt:i4>
      </vt:variant>
      <vt:variant>
        <vt:lpstr>Θέμα</vt:lpstr>
      </vt:variant>
      <vt:variant>
        <vt:i4>1</vt:i4>
      </vt:variant>
      <vt:variant>
        <vt:lpstr>Τίτλοι διαφανειών</vt:lpstr>
      </vt:variant>
      <vt:variant>
        <vt:i4>35</vt:i4>
      </vt:variant>
    </vt:vector>
  </HeadingPairs>
  <TitlesOfParts>
    <vt:vector size="41" baseType="lpstr">
      <vt:lpstr>-apple-system</vt:lpstr>
      <vt:lpstr>Arial</vt:lpstr>
      <vt:lpstr>Calibri</vt:lpstr>
      <vt:lpstr>Calibri Light</vt:lpstr>
      <vt:lpstr>Roboto</vt:lpstr>
      <vt:lpstr>Θέμα του Office</vt:lpstr>
      <vt:lpstr>Περιβαλλοντικά Προβλήματα στον πλανήτη Γη</vt:lpstr>
      <vt:lpstr>                   1) Ατμοσφαιρική ρύπανση Κάποιες φορές κυρίως τις πρωινές ώρες και όταν δεν φυσούν άνεμοι παρατηρείται μια καφέ ομίχλη που τη λέμε νέφος. Προκαλείται από ρύπους της ατμόσφαιρας, δηλαδή βρώμικο αέρα. Που θα μπορούσε να είναι το νέφος στην εικόνα; Στο χωριό έχει νέφος; Γιατί;</vt:lpstr>
      <vt:lpstr>Αιτίες;</vt:lpstr>
      <vt:lpstr>Πυρκαγιά</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Το ταξίδι της ηλεκτρικής ενέργειας</vt:lpstr>
      <vt:lpstr>2.Μείωση νερού -Σπατάλη νερού (και μολυνση)</vt:lpstr>
      <vt:lpstr>Μείωση νερού-διαρροή</vt:lpstr>
      <vt:lpstr> Μόλυνση νερού</vt:lpstr>
      <vt:lpstr>Παρουσίαση του PowerPoint</vt:lpstr>
      <vt:lpstr>Νερά με επικίνδυνα ή και τοξικά στοιχεία</vt:lpstr>
      <vt:lpstr>500 τόνοι πλαστικές σακούλες πλέουν στα νερά της μεσογείου</vt:lpstr>
      <vt:lpstr>3)Μόλυνση του περιβάλλοντος από σκουπίδια</vt:lpstr>
      <vt:lpstr>Περίπου 1,3 δις τόνοι σκουπιδιών παράγονται κάθε χρόνο Μεταφέρονται στη χωματερή, καίγονται και τι παράγεται στην ατμόσφαιρα;</vt:lpstr>
      <vt:lpstr>Τι συνέπεια έχει η ρύπανση του περιβάλλοντος;</vt:lpstr>
      <vt:lpstr>Ακραια καιρικα φαινομενα</vt:lpstr>
      <vt:lpstr>Παρουσίαση του PowerPoint</vt:lpstr>
      <vt:lpstr>Παρουσίαση του PowerPoint</vt:lpstr>
      <vt:lpstr>Θαλάσσιες χελώνες πεθαίνουν </vt:lpstr>
      <vt:lpstr>Παρουσίαση του PowerPoint</vt:lpstr>
      <vt:lpstr>Παρουσίαση του PowerPoint</vt:lpstr>
      <vt:lpstr>Παρουσίαση του PowerPoint</vt:lpstr>
      <vt:lpstr>Χάρτης με ζώα υπό εξαφάνιση στην Ελλάδα</vt:lpstr>
      <vt:lpstr>Βίντεο</vt:lpstr>
      <vt:lpstr>Λύσεις!</vt:lpstr>
      <vt:lpstr>Λύσεις –κατασκευές για μακέτα</vt:lpstr>
      <vt:lpstr>Ηλιακά πανέλ</vt:lpstr>
      <vt:lpstr>Ποδήλατα ζωγραφική από παιδιά</vt:lpstr>
      <vt:lpstr>Ξενάγηση μέλισσας σε νέο βιώσιμο πλανήτη</vt:lpstr>
      <vt:lpstr>Έναν πλανήτη πιο έξυπνο και φιλικό προς όλους</vt:lpstr>
      <vt:lpstr>Πηγές</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Περιβαλλοντικά Προβλήματα στον πλανήτη Γη</dc:title>
  <dc:creator>Αργυρώ Παπαϊωάννου</dc:creator>
  <cp:lastModifiedBy>Αργυρώ Παπαϊωάννου</cp:lastModifiedBy>
  <cp:revision>23</cp:revision>
  <dcterms:created xsi:type="dcterms:W3CDTF">2023-05-07T14:49:10Z</dcterms:created>
  <dcterms:modified xsi:type="dcterms:W3CDTF">2023-06-06T08:04:03Z</dcterms:modified>
</cp:coreProperties>
</file>

<file path=docProps/thumbnail.jpeg>
</file>